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60" r:id="rId3"/>
    <p:sldId id="264" r:id="rId4"/>
    <p:sldId id="262" r:id="rId5"/>
    <p:sldId id="278" r:id="rId6"/>
    <p:sldId id="279" r:id="rId7"/>
    <p:sldId id="266" r:id="rId8"/>
    <p:sldId id="268" r:id="rId9"/>
    <p:sldId id="257" r:id="rId10"/>
    <p:sldId id="258" r:id="rId11"/>
    <p:sldId id="259" r:id="rId12"/>
    <p:sldId id="269" r:id="rId13"/>
    <p:sldId id="267" r:id="rId14"/>
    <p:sldId id="270" r:id="rId15"/>
    <p:sldId id="282" r:id="rId16"/>
    <p:sldId id="272" r:id="rId17"/>
    <p:sldId id="273" r:id="rId18"/>
    <p:sldId id="283" r:id="rId19"/>
    <p:sldId id="275" r:id="rId20"/>
    <p:sldId id="287" r:id="rId21"/>
    <p:sldId id="285" r:id="rId22"/>
    <p:sldId id="286" r:id="rId23"/>
    <p:sldId id="276" r:id="rId24"/>
    <p:sldId id="277" r:id="rId25"/>
    <p:sldId id="281" r:id="rId26"/>
    <p:sldId id="288" r:id="rId27"/>
    <p:sldId id="289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4" userDrawn="1">
          <p15:clr>
            <a:srgbClr val="A4A3A4"/>
          </p15:clr>
        </p15:guide>
        <p15:guide id="2" pos="249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651"/>
    <a:srgbClr val="011893"/>
    <a:srgbClr val="009051"/>
    <a:srgbClr val="CF7707"/>
    <a:srgbClr val="FF9300"/>
    <a:srgbClr val="FF2F92"/>
    <a:srgbClr val="ED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95"/>
    <p:restoredTop sz="94681"/>
  </p:normalViewPr>
  <p:slideViewPr>
    <p:cSldViewPr snapToGrid="0" snapToObjects="1" showGuides="1">
      <p:cViewPr varScale="1">
        <p:scale>
          <a:sx n="106" d="100"/>
          <a:sy n="106" d="100"/>
        </p:scale>
        <p:origin x="1386" y="78"/>
      </p:cViewPr>
      <p:guideLst>
        <p:guide orient="horz" pos="2364"/>
        <p:guide pos="24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drago\Desktop\New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drago\Desktop\New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drago\Desktop\Current\2_3D_INSITE\CPU_Evolu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Nº of cores </a:t>
            </a:r>
            <a:r>
              <a:rPr lang="en-US" sz="1200" b="1" dirty="0">
                <a:latin typeface="Helvetica" charset="0"/>
                <a:ea typeface="Helvetica" charset="0"/>
                <a:cs typeface="Helvetica" charset="0"/>
              </a:rPr>
              <a:t>(SPARC CPUs)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Real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2"/>
              </a:solidFill>
              <a:ln w="9525">
                <a:solidFill>
                  <a:schemeClr val="bg2"/>
                </a:solidFill>
              </a:ln>
              <a:effectLst/>
            </c:spPr>
          </c:marker>
          <c:cat>
            <c:strRef>
              <c:f>Sheet2!$C$14:$C$21</c:f>
              <c:strCache>
                <c:ptCount val="8"/>
                <c:pt idx="0">
                  <c:v>65nm</c:v>
                </c:pt>
                <c:pt idx="1">
                  <c:v>40nm</c:v>
                </c:pt>
                <c:pt idx="2">
                  <c:v>28nm</c:v>
                </c:pt>
                <c:pt idx="3">
                  <c:v>20nm</c:v>
                </c:pt>
                <c:pt idx="4">
                  <c:v>14nm</c:v>
                </c:pt>
                <c:pt idx="5">
                  <c:v>10nm</c:v>
                </c:pt>
                <c:pt idx="6">
                  <c:v>7nm</c:v>
                </c:pt>
                <c:pt idx="7">
                  <c:v>5nm</c:v>
                </c:pt>
              </c:strCache>
            </c:strRef>
          </c:cat>
          <c:val>
            <c:numRef>
              <c:f>Sheet2!$D$14:$D$21</c:f>
              <c:numCache>
                <c:formatCode>General</c:formatCode>
                <c:ptCount val="8"/>
                <c:pt idx="0">
                  <c:v>8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A1C-B44C-A321-6B2E2A051CB4}"/>
            </c:ext>
          </c:extLst>
        </c:ser>
        <c:ser>
          <c:idx val="1"/>
          <c:order val="1"/>
          <c:tx>
            <c:v>Projected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cat>
            <c:strRef>
              <c:f>Sheet2!$C$14:$C$21</c:f>
              <c:strCache>
                <c:ptCount val="8"/>
                <c:pt idx="0">
                  <c:v>65nm</c:v>
                </c:pt>
                <c:pt idx="1">
                  <c:v>40nm</c:v>
                </c:pt>
                <c:pt idx="2">
                  <c:v>28nm</c:v>
                </c:pt>
                <c:pt idx="3">
                  <c:v>20nm</c:v>
                </c:pt>
                <c:pt idx="4">
                  <c:v>14nm</c:v>
                </c:pt>
                <c:pt idx="5">
                  <c:v>10nm</c:v>
                </c:pt>
                <c:pt idx="6">
                  <c:v>7nm</c:v>
                </c:pt>
                <c:pt idx="7">
                  <c:v>5nm</c:v>
                </c:pt>
              </c:strCache>
            </c:strRef>
          </c:cat>
          <c:val>
            <c:numRef>
              <c:f>Sheet2!$E$14:$E$21</c:f>
              <c:numCache>
                <c:formatCode>General</c:formatCode>
                <c:ptCount val="8"/>
                <c:pt idx="4">
                  <c:v>32</c:v>
                </c:pt>
                <c:pt idx="5">
                  <c:v>64</c:v>
                </c:pt>
                <c:pt idx="6">
                  <c:v>64</c:v>
                </c:pt>
                <c:pt idx="7">
                  <c:v>128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A1C-B44C-A321-6B2E2A051C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6400512"/>
        <c:axId val="86401072"/>
      </c:lineChart>
      <c:catAx>
        <c:axId val="8640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pPr>
            <a:endParaRPr lang="en-US"/>
          </a:p>
        </c:txPr>
        <c:crossAx val="86401072"/>
        <c:crosses val="autoZero"/>
        <c:auto val="1"/>
        <c:lblAlgn val="ctr"/>
        <c:lblOffset val="100"/>
        <c:noMultiLvlLbl val="1"/>
      </c:catAx>
      <c:valAx>
        <c:axId val="86401072"/>
        <c:scaling>
          <c:logBase val="2"/>
          <c:orientation val="minMax"/>
          <c:max val="128"/>
          <c:min val="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pPr>
            <a:endParaRPr lang="en-US"/>
          </a:p>
        </c:txPr>
        <c:crossAx val="86400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Total</a:t>
            </a:r>
            <a:r>
              <a:rPr lang="en-US" b="1" baseline="0" dirty="0">
                <a:latin typeface="Helvetica" charset="0"/>
                <a:ea typeface="Helvetica" charset="0"/>
                <a:cs typeface="Helvetica" charset="0"/>
              </a:rPr>
              <a:t> on-chip cache per core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c:rich>
      </c:tx>
      <c:layout>
        <c:manualLayout>
          <c:xMode val="edge"/>
          <c:yMode val="edge"/>
          <c:x val="0.19942245712300899"/>
          <c:y val="4.691417402794380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567772241747001"/>
          <c:y val="0.167223577550493"/>
          <c:w val="0.80377346576631803"/>
          <c:h val="0.73854825398760304"/>
        </c:manualLayout>
      </c:layout>
      <c:scatterChart>
        <c:scatterStyle val="lineMarker"/>
        <c:varyColors val="0"/>
        <c:ser>
          <c:idx val="0"/>
          <c:order val="0"/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>
                  <a:lumMod val="20000"/>
                  <a:lumOff val="80000"/>
                </a:schemeClr>
              </a:solidFill>
              <a:ln w="9525">
                <a:solidFill>
                  <a:schemeClr val="tx1">
                    <a:lumMod val="20000"/>
                    <a:lumOff val="80000"/>
                  </a:schemeClr>
                </a:solidFill>
              </a:ln>
              <a:effectLst/>
            </c:spPr>
          </c:marker>
          <c:xVal>
            <c:numRef>
              <c:f>Sheet2!$C$1:$C$6</c:f>
              <c:numCache>
                <c:formatCode>General</c:formatCode>
                <c:ptCount val="6"/>
                <c:pt idx="0">
                  <c:v>8</c:v>
                </c:pt>
                <c:pt idx="3">
                  <c:v>16</c:v>
                </c:pt>
                <c:pt idx="4">
                  <c:v>8</c:v>
                </c:pt>
                <c:pt idx="5">
                  <c:v>16</c:v>
                </c:pt>
              </c:numCache>
            </c:numRef>
          </c:xVal>
          <c:yVal>
            <c:numRef>
              <c:f>Sheet2!$H$1:$H$6</c:f>
              <c:numCache>
                <c:formatCode>General</c:formatCode>
                <c:ptCount val="6"/>
                <c:pt idx="0">
                  <c:v>536</c:v>
                </c:pt>
                <c:pt idx="3">
                  <c:v>408</c:v>
                </c:pt>
                <c:pt idx="4">
                  <c:v>641</c:v>
                </c:pt>
                <c:pt idx="5">
                  <c:v>672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633-D248-8B88-E8A35A363575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2"/>
              </a:solidFill>
              <a:ln w="9525">
                <a:solidFill>
                  <a:schemeClr val="bg2"/>
                </a:solidFill>
              </a:ln>
              <a:effectLst/>
            </c:spPr>
          </c:marker>
          <c:xVal>
            <c:numRef>
              <c:f>Sheet2!$C$7:$C$10</c:f>
              <c:numCache>
                <c:formatCode>General</c:formatCode>
                <c:ptCount val="4"/>
                <c:pt idx="0">
                  <c:v>6</c:v>
                </c:pt>
                <c:pt idx="1">
                  <c:v>12</c:v>
                </c:pt>
                <c:pt idx="2">
                  <c:v>32</c:v>
                </c:pt>
                <c:pt idx="3">
                  <c:v>8</c:v>
                </c:pt>
              </c:numCache>
            </c:numRef>
          </c:xVal>
          <c:yVal>
            <c:numRef>
              <c:f>Sheet2!$H$7:$H$10</c:f>
              <c:numCache>
                <c:formatCode>General</c:formatCode>
                <c:ptCount val="4"/>
                <c:pt idx="0">
                  <c:v>8321</c:v>
                </c:pt>
                <c:pt idx="1">
                  <c:v>4225</c:v>
                </c:pt>
                <c:pt idx="2">
                  <c:v>2272</c:v>
                </c:pt>
                <c:pt idx="3">
                  <c:v>2272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633-D248-8B88-E8A35A3635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3059808"/>
        <c:axId val="223060368"/>
      </c:scatterChart>
      <c:valAx>
        <c:axId val="223059808"/>
        <c:scaling>
          <c:logBase val="2"/>
          <c:orientation val="minMax"/>
          <c:max val="12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060368"/>
        <c:crosses val="autoZero"/>
        <c:crossBetween val="midCat"/>
        <c:majorUnit val="2"/>
      </c:valAx>
      <c:valAx>
        <c:axId val="223060368"/>
        <c:scaling>
          <c:logBase val="10"/>
          <c:orientation val="minMax"/>
          <c:min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0598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panose="020B0403020202020204" pitchFamily="34" charset="0"/>
                <a:ea typeface="Helvetica" charset="0"/>
                <a:cs typeface="Helvetica" charset="0"/>
              </a:defRPr>
            </a:pPr>
            <a:r>
              <a:rPr lang="en-US" b="0" i="0" dirty="0">
                <a:latin typeface="Helvetica Light" panose="020B0403020202020204" pitchFamily="34" charset="0"/>
              </a:rPr>
              <a:t>Nº of Metal Layers in BEOL stack</a:t>
            </a:r>
          </a:p>
          <a:p>
            <a:pPr>
              <a:defRPr>
                <a:latin typeface="Helvetica Light" panose="020B0403020202020204" pitchFamily="34" charset="0"/>
              </a:defRPr>
            </a:pPr>
            <a:r>
              <a:rPr lang="en-US" sz="1200" b="0" i="0" dirty="0">
                <a:latin typeface="Helvetica Light" panose="020B0403020202020204" pitchFamily="34" charset="0"/>
              </a:rPr>
              <a:t>Fujitsu SPARC CPU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 Light" panose="020B0403020202020204" pitchFamily="34" charset="0"/>
              <a:ea typeface="Helvetica" charset="0"/>
              <a:cs typeface="Helvetica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DA8-0549-BBAC-DB8169B06108}"/>
              </c:ext>
            </c:extLst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DA8-0549-BBAC-DB8169B06108}"/>
              </c:ext>
            </c:extLst>
          </c:dPt>
          <c:cat>
            <c:strRef>
              <c:f>PastFuture!$E$29:$E$34</c:f>
              <c:strCache>
                <c:ptCount val="6"/>
                <c:pt idx="0">
                  <c:v>130nm</c:v>
                </c:pt>
                <c:pt idx="1">
                  <c:v>90nm</c:v>
                </c:pt>
                <c:pt idx="2">
                  <c:v>65nm</c:v>
                </c:pt>
                <c:pt idx="3">
                  <c:v>20nm</c:v>
                </c:pt>
                <c:pt idx="4">
                  <c:v>10nm</c:v>
                </c:pt>
                <c:pt idx="5">
                  <c:v>5nm</c:v>
                </c:pt>
              </c:strCache>
            </c:strRef>
          </c:cat>
          <c:val>
            <c:numRef>
              <c:f>PastFuture!$D$29:$D$34</c:f>
              <c:numCache>
                <c:formatCode>General</c:formatCode>
                <c:ptCount val="6"/>
                <c:pt idx="0">
                  <c:v>8</c:v>
                </c:pt>
                <c:pt idx="1">
                  <c:v>10</c:v>
                </c:pt>
                <c:pt idx="2">
                  <c:v>11</c:v>
                </c:pt>
                <c:pt idx="3">
                  <c:v>13</c:v>
                </c:pt>
                <c:pt idx="4">
                  <c:v>15</c:v>
                </c:pt>
                <c:pt idx="5">
                  <c:v>17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CDA8-0549-BBAC-DB8169B061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3063168"/>
        <c:axId val="223063728"/>
      </c:barChart>
      <c:catAx>
        <c:axId val="223063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panose="020B0403020202020204" pitchFamily="34" charset="0"/>
                <a:ea typeface="Helvetica" charset="0"/>
                <a:cs typeface="Helvetica" charset="0"/>
              </a:defRPr>
            </a:pPr>
            <a:endParaRPr lang="en-US"/>
          </a:p>
        </c:txPr>
        <c:crossAx val="223063728"/>
        <c:crosses val="autoZero"/>
        <c:auto val="1"/>
        <c:lblAlgn val="ctr"/>
        <c:lblOffset val="100"/>
        <c:noMultiLvlLbl val="0"/>
      </c:catAx>
      <c:valAx>
        <c:axId val="223063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panose="020B0403020202020204" pitchFamily="34" charset="0"/>
                <a:ea typeface="Helvetica" charset="0"/>
                <a:cs typeface="Helvetica" charset="0"/>
              </a:defRPr>
            </a:pPr>
            <a:endParaRPr lang="en-US"/>
          </a:p>
        </c:txPr>
        <c:crossAx val="223063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Helvetica" charset="0"/>
          <a:ea typeface="Helvetica" charset="0"/>
          <a:cs typeface="Helvetica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BB30B-635A-8547-B68D-886D588C0E20}" type="datetimeFigureOut">
              <a:rPr lang="en-GB" smtClean="0"/>
              <a:t>22/05/2019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4C4B5-0744-5B4E-9508-257CDA86FC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837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 anchor="b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802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10232D-EBF2-E94D-B4FC-E42AADA1A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011" y="257550"/>
            <a:ext cx="8337665" cy="74046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4BE8349-CF28-B84A-8F5E-34BDC2DF8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1F3D1-278F-874B-BADF-F226B2D42B4F}" type="datetime1">
              <a:rPr lang="en-US" smtClean="0"/>
              <a:t>5/22/2019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9413FAB-EA6E-3047-AABF-D286A7D8A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40C555A-1201-BF44-B9AD-F5615558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34F1-AF7D-594B-91E6-420A84350B94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972F1167-D867-5540-A9A8-087CC788C900}"/>
              </a:ext>
            </a:extLst>
          </p:cNvPr>
          <p:cNvCxnSpPr/>
          <p:nvPr userDrawn="1"/>
        </p:nvCxnSpPr>
        <p:spPr>
          <a:xfrm>
            <a:off x="398463" y="1099028"/>
            <a:ext cx="833766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799EFEE7-863D-0943-9F10-CAEB4F301D34}"/>
              </a:ext>
            </a:extLst>
          </p:cNvPr>
          <p:cNvCxnSpPr/>
          <p:nvPr userDrawn="1"/>
        </p:nvCxnSpPr>
        <p:spPr>
          <a:xfrm>
            <a:off x="399011" y="6287193"/>
            <a:ext cx="833766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C9E12E57-0FC9-044B-9E9F-02FBB2D5FD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8463" y="1164666"/>
            <a:ext cx="8337665" cy="5047704"/>
          </a:xfrm>
        </p:spPr>
        <p:txBody>
          <a:bodyPr/>
          <a:lstStyle>
            <a:lvl4pPr marL="1382713" indent="-227013">
              <a:buFont typeface="System Font Regular"/>
              <a:buChar char="-"/>
              <a:tabLst/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6557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222F220A-D117-8D42-81CE-EB89B0BB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167" y="5142399"/>
            <a:ext cx="8337665" cy="740467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6038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A8CB5FE-CE06-3549-A789-B2F4C5A4E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E8FCC-1F31-464B-8A98-5A012543ADE8}" type="datetime1">
              <a:rPr lang="en-US" smtClean="0"/>
              <a:t>5/22/2019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7DBB68C-10DE-FB45-AD1F-48D5F6D3D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C5E7616-34C5-9043-9E3C-24874D1B4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DBDA2-B3D4-D345-B2E0-98B778EF0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386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9011" y="365126"/>
            <a:ext cx="8337665" cy="740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9011" y="1271847"/>
            <a:ext cx="8337665" cy="4905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9011" y="635283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E8FCC-1F31-464B-8A98-5A012543ADE8}" type="datetime1">
              <a:rPr lang="en-US" smtClean="0"/>
              <a:t>5/22/2019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79276" y="635283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DBDA2-B3D4-D345-B2E0-98B778EF0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479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71" r:id="rId3"/>
    <p:sldLayoutId id="214748367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700" b="0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71463" indent="-271463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tabLst/>
        <a:defRPr sz="25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625475" indent="-263525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SzPct val="75000"/>
        <a:buFont typeface="Courier New" panose="02070309020205020404" pitchFamily="49" charset="0"/>
        <a:buChar char="o"/>
        <a:tabLst/>
        <a:defRPr sz="23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022350" indent="-231775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Wingdings" pitchFamily="2" charset="2"/>
        <a:buChar char="§"/>
        <a:tabLst/>
        <a:defRPr sz="21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21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9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emf"/><Relationship Id="rId4" Type="http://schemas.openxmlformats.org/officeDocument/2006/relationships/image" Target="../media/image34.jpeg"/><Relationship Id="rId9" Type="http://schemas.openxmlformats.org/officeDocument/2006/relationships/image" Target="../media/image39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1D7F5C-C962-E54D-A844-521092DCD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946" y="1784714"/>
            <a:ext cx="8152108" cy="2387600"/>
          </a:xfrm>
        </p:spPr>
        <p:txBody>
          <a:bodyPr>
            <a:normAutofit/>
          </a:bodyPr>
          <a:lstStyle/>
          <a:p>
            <a:r>
              <a:rPr lang="en-GB" sz="4000" dirty="0"/>
              <a:t>3D ICs: technology, </a:t>
            </a:r>
            <a:br>
              <a:rPr lang="en-GB" sz="4000" dirty="0"/>
            </a:br>
            <a:r>
              <a:rPr lang="en-GB" sz="4000" dirty="0"/>
              <a:t>system design challenges, solutions &amp; benefits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82A18E5-EB0A-BB4D-82D7-C2BFB9283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082806"/>
            <a:ext cx="6858000" cy="1346950"/>
          </a:xfrm>
        </p:spPr>
        <p:txBody>
          <a:bodyPr>
            <a:normAutofit/>
          </a:bodyPr>
          <a:lstStyle/>
          <a:p>
            <a:r>
              <a:rPr lang="en-GB" sz="2300" dirty="0"/>
              <a:t>Dragomir Milojevic</a:t>
            </a:r>
          </a:p>
        </p:txBody>
      </p:sp>
      <p:pic>
        <p:nvPicPr>
          <p:cNvPr id="4" name="Picture 15" descr="logo.png">
            <a:extLst>
              <a:ext uri="{FF2B5EF4-FFF2-40B4-BE49-F238E27FC236}">
                <a16:creationId xmlns:a16="http://schemas.microsoft.com/office/drawing/2014/main" xmlns="" id="{C5B0FAFC-9191-EA4D-9B8B-97FA7E1B6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738568"/>
            <a:ext cx="1050273" cy="728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C6F8E7D-8A32-4846-B660-FBE67424F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217" y="5738568"/>
            <a:ext cx="852620" cy="8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82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1ED698-E2E6-1C4B-9366-0BB983FDC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Assembly level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7B73DF9-7E4D-3B4F-8EA4-990459F2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34F1-AF7D-594B-91E6-420A84350B94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4E36CD-0587-394C-AD49-A0DAF5CBB3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890" y="1313414"/>
            <a:ext cx="4729718" cy="25306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941651"/>
                </a:solidFill>
              </a:rPr>
              <a:t>Die-to-wafer (D2W)</a:t>
            </a:r>
          </a:p>
          <a:p>
            <a:pPr marL="93663" indent="-261938"/>
            <a:r>
              <a:rPr lang="en-US" sz="1900" dirty="0"/>
              <a:t>One wafer processed &amp; sliced</a:t>
            </a:r>
          </a:p>
          <a:p>
            <a:pPr marL="265113" indent="-265113"/>
            <a:r>
              <a:rPr lang="en-US" sz="1900" dirty="0"/>
              <a:t>Single dies picked &amp; placed on the  top of another die at wafer level</a:t>
            </a:r>
          </a:p>
          <a:p>
            <a:pPr marL="265113" indent="-265113"/>
            <a:r>
              <a:rPr lang="en-US" sz="1900" dirty="0"/>
              <a:t>Allows Known Good Die integration (test before stack) </a:t>
            </a:r>
            <a:r>
              <a:rPr lang="en-US" sz="1900" dirty="0">
                <a:sym typeface="Wingdings" pitchFamily="2" charset="2"/>
              </a:rPr>
              <a:t> </a:t>
            </a:r>
            <a:r>
              <a:rPr lang="en-US" sz="1900" dirty="0"/>
              <a:t> increases yield, at the expense of stacking speed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5F15445-66FB-6544-BE2F-4974B4C64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457" y="1313414"/>
            <a:ext cx="3533080" cy="236832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6B430A06-9847-944B-830C-3613D3A06AC0}"/>
              </a:ext>
            </a:extLst>
          </p:cNvPr>
          <p:cNvGrpSpPr/>
          <p:nvPr/>
        </p:nvGrpSpPr>
        <p:grpSpPr>
          <a:xfrm>
            <a:off x="399011" y="3844041"/>
            <a:ext cx="7937443" cy="2508790"/>
            <a:chOff x="399011" y="3844041"/>
            <a:chExt cx="7937443" cy="250879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010CE3FE-7B35-264E-BDAD-96D0CE379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1540" y="3844041"/>
              <a:ext cx="2714914" cy="2368329"/>
            </a:xfrm>
            <a:prstGeom prst="rect">
              <a:avLst/>
            </a:prstGeom>
          </p:spPr>
        </p:pic>
        <p:sp>
          <p:nvSpPr>
            <p:cNvPr id="7" name="Text Placeholder 3">
              <a:extLst>
                <a:ext uri="{FF2B5EF4-FFF2-40B4-BE49-F238E27FC236}">
                  <a16:creationId xmlns:a16="http://schemas.microsoft.com/office/drawing/2014/main" xmlns="" id="{664F184B-C661-544B-8390-FF6C2B5E4973}"/>
                </a:ext>
              </a:extLst>
            </p:cNvPr>
            <p:cNvSpPr txBox="1">
              <a:spLocks/>
            </p:cNvSpPr>
            <p:nvPr/>
          </p:nvSpPr>
          <p:spPr>
            <a:xfrm>
              <a:off x="399011" y="4139275"/>
              <a:ext cx="4729718" cy="221355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71463" indent="-2714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tabLst/>
                <a:defRPr sz="250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625475" indent="-2635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500"/>
                </a:spcAft>
                <a:buSzPct val="75000"/>
                <a:buFont typeface="Courier New" panose="02070309020205020404" pitchFamily="49" charset="0"/>
                <a:buChar char="o"/>
                <a:tabLst/>
                <a:defRPr sz="230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022350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500"/>
                </a:spcAft>
                <a:buFont typeface="Wingdings" pitchFamily="2" charset="2"/>
                <a:buChar char="§"/>
                <a:tabLst/>
                <a:defRPr sz="210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1382713" indent="-22701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500"/>
                </a:spcAft>
                <a:buFont typeface="System Font Regular"/>
                <a:buChar char="-"/>
                <a:tabLst/>
                <a:defRPr sz="210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90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b="1" dirty="0">
                  <a:solidFill>
                    <a:srgbClr val="941651"/>
                  </a:solidFill>
                </a:rPr>
                <a:t>Wafer-to-wafer (W2W)</a:t>
              </a:r>
            </a:p>
            <a:p>
              <a:r>
                <a:rPr lang="en-US" sz="1900" dirty="0"/>
                <a:t>Increased 3D stacked IC processing throughput</a:t>
              </a:r>
            </a:p>
            <a:p>
              <a:r>
                <a:rPr lang="en-US" sz="1900" dirty="0"/>
                <a:t>Lower 3D stack yield </a:t>
              </a:r>
              <a:br>
                <a:rPr lang="en-US" sz="1900" dirty="0"/>
              </a:br>
              <a:r>
                <a:rPr lang="en-US" sz="1900" dirty="0"/>
                <a:t>(because of  compound defaults)</a:t>
              </a:r>
            </a:p>
            <a:p>
              <a:r>
                <a:rPr lang="en-US" sz="1900" dirty="0"/>
                <a:t>Typically smaller 3D pitch</a:t>
              </a:r>
              <a:endParaRPr lang="en-GB" sz="1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2771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F63A31-AA19-9843-9463-BE6E43F6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tech overview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98BC524-F69E-294C-8FEF-BD419CD7C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34F1-AF7D-594B-91E6-420A84350B94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541BE95-0EBD-C145-8373-E11603249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66" y="1319002"/>
            <a:ext cx="7993413" cy="479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91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624EE2-83C6-BF40-B99F-9748DC8CD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packaged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1194060-7EEE-C04F-96B7-AC3EB2234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34F1-AF7D-594B-91E6-420A84350B94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1FA7A75-8A42-BF46-A983-6AED8DF6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730" y="1495837"/>
            <a:ext cx="5095009" cy="4189174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xmlns="" id="{19FAB9B7-9EC7-804A-8D52-6F5EC65238A5}"/>
              </a:ext>
            </a:extLst>
          </p:cNvPr>
          <p:cNvSpPr/>
          <p:nvPr/>
        </p:nvSpPr>
        <p:spPr>
          <a:xfrm>
            <a:off x="242850" y="1956205"/>
            <a:ext cx="3025834" cy="1433892"/>
          </a:xfrm>
          <a:prstGeom prst="wedgeRoundRectCallout">
            <a:avLst>
              <a:gd name="adj1" fmla="val 80255"/>
              <a:gd name="adj2" fmla="val 1568"/>
              <a:gd name="adj3" fmla="val 16667"/>
            </a:avLst>
          </a:prstGeom>
          <a:solidFill>
            <a:srgbClr val="941651">
              <a:alpha val="6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0" rIns="0" bIns="0" rtlCol="0" anchor="ctr"/>
          <a:lstStyle/>
          <a:p>
            <a:pPr>
              <a:spcAft>
                <a:spcPts val="600"/>
              </a:spcAft>
            </a:pPr>
            <a:r>
              <a:rPr lang="en-GB" sz="1900" b="1" dirty="0">
                <a:solidFill>
                  <a:schemeClr val="bg1"/>
                </a:solidFill>
                <a:latin typeface="Helvetica" pitchFamily="2" charset="0"/>
                <a:ea typeface="Helvetica" charset="0"/>
                <a:cs typeface="Helvetica" charset="0"/>
              </a:rPr>
              <a:t>Core layer</a:t>
            </a:r>
          </a:p>
          <a:p>
            <a:pPr marL="180975" indent="-180975">
              <a:spcAft>
                <a:spcPts val="300"/>
              </a:spcAft>
              <a:buFont typeface="Arial" charset="0"/>
              <a:buChar char="•"/>
            </a:pPr>
            <a:r>
              <a:rPr lang="en-GB" sz="1700" dirty="0">
                <a:solidFill>
                  <a:schemeClr val="bg1"/>
                </a:solidFill>
                <a:latin typeface="Helvetica Light" panose="020B0403020202020204" pitchFamily="34" charset="0"/>
                <a:ea typeface="Helvetica" charset="0"/>
                <a:cs typeface="Helvetica" charset="0"/>
              </a:rPr>
              <a:t>High performance FEOL</a:t>
            </a:r>
          </a:p>
          <a:p>
            <a:pPr marL="180975" indent="-180975">
              <a:spcAft>
                <a:spcPts val="600"/>
              </a:spcAft>
              <a:buFont typeface="Arial" charset="0"/>
              <a:buChar char="•"/>
            </a:pPr>
            <a:r>
              <a:rPr lang="en-GB" sz="1700" dirty="0">
                <a:solidFill>
                  <a:schemeClr val="bg1"/>
                </a:solidFill>
                <a:latin typeface="Helvetica Light" panose="020B0403020202020204" pitchFamily="34" charset="0"/>
                <a:ea typeface="Helvetica" charset="0"/>
                <a:cs typeface="Helvetica" charset="0"/>
              </a:rPr>
              <a:t>Complex BEOL</a:t>
            </a:r>
          </a:p>
          <a:p>
            <a:pPr marL="180975" indent="-180975">
              <a:spcAft>
                <a:spcPts val="600"/>
              </a:spcAft>
              <a:buFont typeface="Arial" charset="0"/>
              <a:buChar char="•"/>
            </a:pPr>
            <a:r>
              <a:rPr lang="en-GB" sz="1700" dirty="0">
                <a:solidFill>
                  <a:schemeClr val="bg1"/>
                </a:solidFill>
                <a:latin typeface="Helvetica Light" panose="020B0403020202020204" pitchFamily="34" charset="0"/>
                <a:ea typeface="Helvetica" charset="0"/>
                <a:cs typeface="Helvetica" charset="0"/>
              </a:rPr>
              <a:t>Possibly multiple dies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xmlns="" id="{2F573DBF-8F37-DB4F-9AFA-F0BC6B69287F}"/>
              </a:ext>
            </a:extLst>
          </p:cNvPr>
          <p:cNvSpPr/>
          <p:nvPr/>
        </p:nvSpPr>
        <p:spPr>
          <a:xfrm>
            <a:off x="120335" y="4816861"/>
            <a:ext cx="3814851" cy="1242820"/>
          </a:xfrm>
          <a:prstGeom prst="wedgeRoundRectCallout">
            <a:avLst>
              <a:gd name="adj1" fmla="val 35375"/>
              <a:gd name="adj2" fmla="val -114881"/>
              <a:gd name="adj3" fmla="val 16667"/>
            </a:avLst>
          </a:prstGeom>
          <a:solidFill>
            <a:srgbClr val="941651">
              <a:alpha val="6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GB" sz="19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Dense memory layer</a:t>
            </a:r>
          </a:p>
          <a:p>
            <a:pPr marL="230188" indent="-230188">
              <a:spcAft>
                <a:spcPts val="600"/>
              </a:spcAft>
              <a:buFont typeface="Arial" charset="0"/>
              <a:buChar char="•"/>
            </a:pPr>
            <a:r>
              <a:rPr lang="en-GB" sz="17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Upper cache layers and/or central memory (DRAMs)</a:t>
            </a:r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xmlns="" id="{F7AAB7ED-7D75-4543-B6DD-648D6F54540A}"/>
              </a:ext>
            </a:extLst>
          </p:cNvPr>
          <p:cNvSpPr/>
          <p:nvPr/>
        </p:nvSpPr>
        <p:spPr>
          <a:xfrm>
            <a:off x="5004707" y="4523019"/>
            <a:ext cx="4028635" cy="1528570"/>
          </a:xfrm>
          <a:prstGeom prst="wedgeRoundRectCallout">
            <a:avLst>
              <a:gd name="adj1" fmla="val -39889"/>
              <a:gd name="adj2" fmla="val -122360"/>
              <a:gd name="adj3" fmla="val 16667"/>
            </a:avLst>
          </a:prstGeom>
          <a:solidFill>
            <a:srgbClr val="941651">
              <a:alpha val="6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0" rIns="0" bIns="0" rtlCol="0" anchor="ctr"/>
          <a:lstStyle/>
          <a:p>
            <a:pPr>
              <a:spcAft>
                <a:spcPts val="600"/>
              </a:spcAft>
            </a:pPr>
            <a:r>
              <a:rPr lang="en-GB" sz="1900" b="1" dirty="0">
                <a:solidFill>
                  <a:schemeClr val="bg1"/>
                </a:solidFill>
                <a:latin typeface="Helvetica" pitchFamily="2" charset="0"/>
              </a:rPr>
              <a:t>Power Delivery Network</a:t>
            </a:r>
          </a:p>
          <a:p>
            <a:pPr marL="177800" indent="-1778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bg1"/>
                </a:solidFill>
                <a:latin typeface="Helvetica Light" panose="020B0403020202020204" pitchFamily="34" charset="0"/>
              </a:rPr>
              <a:t>Back-side metal layers </a:t>
            </a:r>
          </a:p>
          <a:p>
            <a:pPr marL="177800" indent="-1778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700" dirty="0" err="1">
                <a:solidFill>
                  <a:schemeClr val="bg1"/>
                </a:solidFill>
                <a:latin typeface="Helvetica Light" panose="020B0403020202020204" pitchFamily="34" charset="0"/>
              </a:rPr>
              <a:t>uTSV</a:t>
            </a:r>
            <a:r>
              <a:rPr lang="en-GB" sz="1700" dirty="0">
                <a:solidFill>
                  <a:schemeClr val="bg1"/>
                </a:solidFill>
                <a:latin typeface="Helvetica Light" panose="020B0403020202020204" pitchFamily="34" charset="0"/>
              </a:rPr>
              <a:t> directly to cells</a:t>
            </a:r>
          </a:p>
          <a:p>
            <a:pPr marL="177800" indent="-1778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bg1"/>
                </a:solidFill>
                <a:latin typeface="Helvetica Light" panose="020B0403020202020204" pitchFamily="34" charset="0"/>
              </a:rPr>
              <a:t>Better IR drop &amp; front side routing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xmlns="" id="{77F6395C-F3A2-D14F-9205-2A384426DC49}"/>
              </a:ext>
            </a:extLst>
          </p:cNvPr>
          <p:cNvSpPr/>
          <p:nvPr/>
        </p:nvSpPr>
        <p:spPr>
          <a:xfrm>
            <a:off x="5701365" y="226338"/>
            <a:ext cx="3295678" cy="1433892"/>
          </a:xfrm>
          <a:prstGeom prst="wedgeRoundRectCallout">
            <a:avLst>
              <a:gd name="adj1" fmla="val -49213"/>
              <a:gd name="adj2" fmla="val 86056"/>
              <a:gd name="adj3" fmla="val 16667"/>
            </a:avLst>
          </a:prstGeom>
          <a:solidFill>
            <a:srgbClr val="941651">
              <a:alpha val="6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0" rIns="0" bIns="0" rtlCol="0" anchor="ctr"/>
          <a:lstStyle/>
          <a:p>
            <a:pPr>
              <a:spcAft>
                <a:spcPts val="600"/>
              </a:spcAft>
            </a:pPr>
            <a:r>
              <a:rPr lang="en-GB" sz="1900" b="1" dirty="0">
                <a:solidFill>
                  <a:schemeClr val="bg1"/>
                </a:solidFill>
                <a:latin typeface="Helvetica" pitchFamily="2" charset="0"/>
              </a:rPr>
              <a:t>Memory layer</a:t>
            </a:r>
          </a:p>
          <a:p>
            <a:pPr marL="182563" indent="-182563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bg1"/>
                </a:solidFill>
                <a:latin typeface="Helvetica Light" panose="020B0403020202020204" pitchFamily="34" charset="0"/>
              </a:rPr>
              <a:t>SRAM cache (64MB to 1GB)</a:t>
            </a:r>
          </a:p>
          <a:p>
            <a:pPr marL="182563" indent="-182563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bg1"/>
                </a:solidFill>
                <a:latin typeface="Helvetica Light" panose="020B0403020202020204" pitchFamily="34" charset="0"/>
              </a:rPr>
              <a:t>FEOL optimized for SRAM</a:t>
            </a:r>
          </a:p>
          <a:p>
            <a:pPr marL="182563" indent="-182563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bg1"/>
                </a:solidFill>
                <a:latin typeface="Helvetica Light" panose="020B0403020202020204" pitchFamily="34" charset="0"/>
              </a:rPr>
              <a:t>Limited BEOL</a:t>
            </a:r>
          </a:p>
        </p:txBody>
      </p:sp>
    </p:spTree>
    <p:extLst>
      <p:ext uri="{BB962C8B-B14F-4D97-AF65-F5344CB8AC3E}">
        <p14:creationId xmlns:p14="http://schemas.microsoft.com/office/powerpoint/2010/main" val="76644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B7EA28-91CE-EA4C-A9FC-F0DBF017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3D system design challenges</a:t>
            </a:r>
          </a:p>
        </p:txBody>
      </p:sp>
    </p:spTree>
    <p:extLst>
      <p:ext uri="{BB962C8B-B14F-4D97-AF65-F5344CB8AC3E}">
        <p14:creationId xmlns:p14="http://schemas.microsoft.com/office/powerpoint/2010/main" val="2175021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B0D025-9FCD-2245-93CD-774D433B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design 3D systems?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06E9F90-2736-3A4E-B56E-624F81D6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34F1-AF7D-594B-91E6-420A84350B94}" type="slidenum">
              <a:rPr lang="en-GB" smtClean="0"/>
              <a:pPr/>
              <a:t>14</a:t>
            </a:fld>
            <a:endParaRPr lang="en-GB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A56D0C3E-D91E-9243-95E5-BDD8E83999C7}"/>
              </a:ext>
            </a:extLst>
          </p:cNvPr>
          <p:cNvGrpSpPr/>
          <p:nvPr/>
        </p:nvGrpSpPr>
        <p:grpSpPr>
          <a:xfrm>
            <a:off x="798207" y="1125341"/>
            <a:ext cx="3034277" cy="3923644"/>
            <a:chOff x="656891" y="1125341"/>
            <a:chExt cx="3034277" cy="392364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721E23B9-D1B7-6B4C-829C-FE9BBD352E99}"/>
                </a:ext>
              </a:extLst>
            </p:cNvPr>
            <p:cNvGrpSpPr/>
            <p:nvPr/>
          </p:nvGrpSpPr>
          <p:grpSpPr>
            <a:xfrm>
              <a:off x="656891" y="3070747"/>
              <a:ext cx="1092314" cy="713332"/>
              <a:chOff x="5990874" y="2647307"/>
              <a:chExt cx="1092314" cy="713332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xmlns="" id="{B1A79EE3-50A2-504A-8FEC-C20145FF596C}"/>
                  </a:ext>
                </a:extLst>
              </p:cNvPr>
              <p:cNvGrpSpPr/>
              <p:nvPr/>
            </p:nvGrpSpPr>
            <p:grpSpPr>
              <a:xfrm>
                <a:off x="5990874" y="2647307"/>
                <a:ext cx="702213" cy="713332"/>
                <a:chOff x="6540559" y="3234641"/>
                <a:chExt cx="754169" cy="713332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xmlns="" id="{EAF6722F-5FB6-BC46-A1C6-CC975A63D96B}"/>
                    </a:ext>
                  </a:extLst>
                </p:cNvPr>
                <p:cNvSpPr/>
                <p:nvPr/>
              </p:nvSpPr>
              <p:spPr>
                <a:xfrm>
                  <a:off x="6540559" y="3234641"/>
                  <a:ext cx="754169" cy="356666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en-GB" sz="1050" dirty="0">
                      <a:solidFill>
                        <a:schemeClr val="tx1"/>
                      </a:solidFill>
                      <a:latin typeface="Gill Sans MT"/>
                      <a:cs typeface="Gill Sans MT"/>
                    </a:rPr>
                    <a:t>Die1 </a:t>
                  </a:r>
                </a:p>
                <a:p>
                  <a:pPr algn="ctr"/>
                  <a:r>
                    <a:rPr lang="en-GB" sz="1050" dirty="0">
                      <a:solidFill>
                        <a:schemeClr val="tx1"/>
                      </a:solidFill>
                      <a:latin typeface="Gill Sans MT"/>
                      <a:cs typeface="Gill Sans MT"/>
                    </a:rPr>
                    <a:t>Floorplan</a:t>
                  </a: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xmlns="" id="{8F78525D-20A1-CF44-B9A7-40CEA35E3C10}"/>
                    </a:ext>
                  </a:extLst>
                </p:cNvPr>
                <p:cNvSpPr/>
                <p:nvPr/>
              </p:nvSpPr>
              <p:spPr>
                <a:xfrm>
                  <a:off x="6540559" y="3591307"/>
                  <a:ext cx="754169" cy="356666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en-GB" sz="1050" dirty="0">
                      <a:solidFill>
                        <a:schemeClr val="tx1"/>
                      </a:solidFill>
                      <a:latin typeface="Gill Sans MT"/>
                      <a:cs typeface="Gill Sans MT"/>
                    </a:rPr>
                    <a:t>Die2 </a:t>
                  </a:r>
                </a:p>
                <a:p>
                  <a:pPr algn="ctr"/>
                  <a:r>
                    <a:rPr lang="en-GB" sz="1050" dirty="0">
                      <a:solidFill>
                        <a:schemeClr val="tx1"/>
                      </a:solidFill>
                      <a:latin typeface="Gill Sans MT"/>
                      <a:cs typeface="Gill Sans MT"/>
                    </a:rPr>
                    <a:t>Floorplan</a:t>
                  </a:r>
                </a:p>
              </p:txBody>
            </p:sp>
          </p:grpSp>
          <p:cxnSp>
            <p:nvCxnSpPr>
              <p:cNvPr id="7" name="Straight Arrow Connector 23">
                <a:extLst>
                  <a:ext uri="{FF2B5EF4-FFF2-40B4-BE49-F238E27FC236}">
                    <a16:creationId xmlns:a16="http://schemas.microsoft.com/office/drawing/2014/main" xmlns="" id="{645CED7E-6EAD-304E-9CAB-A73A62AF030D}"/>
                  </a:ext>
                </a:extLst>
              </p:cNvPr>
              <p:cNvCxnSpPr>
                <a:cxnSpLocks/>
                <a:stCxn id="10" idx="3"/>
                <a:endCxn id="25" idx="1"/>
              </p:cNvCxnSpPr>
              <p:nvPr/>
            </p:nvCxnSpPr>
            <p:spPr>
              <a:xfrm flipV="1">
                <a:off x="6693087" y="3015074"/>
                <a:ext cx="390101" cy="167232"/>
              </a:xfrm>
              <a:prstGeom prst="bentConnector3">
                <a:avLst>
                  <a:gd name="adj1" fmla="val 50000"/>
                </a:avLst>
              </a:prstGeom>
              <a:ln w="3175" cmpd="sng">
                <a:solidFill>
                  <a:schemeClr val="bg2"/>
                </a:solidFill>
                <a:tailEnd type="triangle" w="sm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23">
                <a:extLst>
                  <a:ext uri="{FF2B5EF4-FFF2-40B4-BE49-F238E27FC236}">
                    <a16:creationId xmlns:a16="http://schemas.microsoft.com/office/drawing/2014/main" xmlns="" id="{0211C424-CFB0-0B4E-A388-D9CEF5AA2CBF}"/>
                  </a:ext>
                </a:extLst>
              </p:cNvPr>
              <p:cNvCxnSpPr>
                <a:cxnSpLocks/>
                <a:stCxn id="9" idx="3"/>
                <a:endCxn id="25" idx="1"/>
              </p:cNvCxnSpPr>
              <p:nvPr/>
            </p:nvCxnSpPr>
            <p:spPr>
              <a:xfrm>
                <a:off x="6693087" y="2825640"/>
                <a:ext cx="390101" cy="189434"/>
              </a:xfrm>
              <a:prstGeom prst="bentConnector3">
                <a:avLst>
                  <a:gd name="adj1" fmla="val 50000"/>
                </a:avLst>
              </a:prstGeom>
              <a:ln w="3175" cmpd="sng">
                <a:solidFill>
                  <a:schemeClr val="bg2"/>
                </a:solidFill>
                <a:tailEnd type="triangle" w="sm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82EC7B0D-0509-CC43-99F1-32B29A7CE543}"/>
                </a:ext>
              </a:extLst>
            </p:cNvPr>
            <p:cNvGrpSpPr/>
            <p:nvPr/>
          </p:nvGrpSpPr>
          <p:grpSpPr>
            <a:xfrm>
              <a:off x="1175749" y="3989793"/>
              <a:ext cx="2248791" cy="1059192"/>
              <a:chOff x="6616248" y="3807153"/>
              <a:chExt cx="2248791" cy="1059192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xmlns="" id="{DFF72C62-52ED-E844-9D0B-0680B828E4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316" t="3457" r="4708" b="3567"/>
              <a:stretch/>
            </p:blipFill>
            <p:spPr>
              <a:xfrm>
                <a:off x="6616248" y="3808142"/>
                <a:ext cx="1024067" cy="1058203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xmlns="" id="{5C60CCF7-D1A5-3841-93ED-0B5E7C5071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457" t="4004" r="3657" b="4138"/>
              <a:stretch/>
            </p:blipFill>
            <p:spPr>
              <a:xfrm>
                <a:off x="7785399" y="3807153"/>
                <a:ext cx="1079640" cy="1059192"/>
              </a:xfrm>
              <a:prstGeom prst="rect">
                <a:avLst/>
              </a:prstGeom>
            </p:spPr>
          </p:pic>
        </p:grpSp>
        <p:cxnSp>
          <p:nvCxnSpPr>
            <p:cNvPr id="13" name="Straight Arrow Connector 23">
              <a:extLst>
                <a:ext uri="{FF2B5EF4-FFF2-40B4-BE49-F238E27FC236}">
                  <a16:creationId xmlns:a16="http://schemas.microsoft.com/office/drawing/2014/main" xmlns="" id="{4AAEAD4E-F230-4448-9A90-97D92EFD1078}"/>
                </a:ext>
              </a:extLst>
            </p:cNvPr>
            <p:cNvCxnSpPr>
              <a:cxnSpLocks/>
              <a:stCxn id="25" idx="2"/>
              <a:endCxn id="17" idx="0"/>
            </p:cNvCxnSpPr>
            <p:nvPr/>
          </p:nvCxnSpPr>
          <p:spPr>
            <a:xfrm rot="5400000">
              <a:off x="1807032" y="3527649"/>
              <a:ext cx="343885" cy="582381"/>
            </a:xfrm>
            <a:prstGeom prst="bentConnector3">
              <a:avLst>
                <a:gd name="adj1" fmla="val 50000"/>
              </a:avLst>
            </a:prstGeom>
            <a:ln w="3175" cmpd="sng">
              <a:solidFill>
                <a:schemeClr val="bg2"/>
              </a:solidFill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23">
              <a:extLst>
                <a:ext uri="{FF2B5EF4-FFF2-40B4-BE49-F238E27FC236}">
                  <a16:creationId xmlns:a16="http://schemas.microsoft.com/office/drawing/2014/main" xmlns="" id="{EF2607EA-7EFC-5F4F-ABC2-D69C4AA56B64}"/>
                </a:ext>
              </a:extLst>
            </p:cNvPr>
            <p:cNvCxnSpPr>
              <a:cxnSpLocks/>
              <a:stCxn id="25" idx="2"/>
              <a:endCxn id="18" idx="0"/>
            </p:cNvCxnSpPr>
            <p:nvPr/>
          </p:nvCxnSpPr>
          <p:spPr>
            <a:xfrm rot="16200000" flipH="1">
              <a:off x="2405994" y="3511067"/>
              <a:ext cx="342896" cy="614556"/>
            </a:xfrm>
            <a:prstGeom prst="bentConnector3">
              <a:avLst>
                <a:gd name="adj1" fmla="val 50000"/>
              </a:avLst>
            </a:prstGeom>
            <a:ln w="3175" cmpd="sng">
              <a:solidFill>
                <a:schemeClr val="bg2"/>
              </a:solidFill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54AA5A3D-8311-3E43-A3CB-F2698FF5C7D0}"/>
                </a:ext>
              </a:extLst>
            </p:cNvPr>
            <p:cNvSpPr/>
            <p:nvPr/>
          </p:nvSpPr>
          <p:spPr>
            <a:xfrm>
              <a:off x="1479452" y="4059180"/>
              <a:ext cx="416663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GB" sz="1000" b="1" dirty="0">
                  <a:cs typeface="Gill Sans MT"/>
                </a:rPr>
                <a:t>Die1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71B56B21-3DA4-614C-9CE5-570E858D67EA}"/>
                </a:ext>
              </a:extLst>
            </p:cNvPr>
            <p:cNvSpPr/>
            <p:nvPr/>
          </p:nvSpPr>
          <p:spPr>
            <a:xfrm>
              <a:off x="2697575" y="4059180"/>
              <a:ext cx="416663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noAutofit/>
            </a:bodyPr>
            <a:lstStyle/>
            <a:p>
              <a:pPr algn="ctr"/>
              <a:r>
                <a:rPr lang="en-GB" sz="1000" b="1" dirty="0">
                  <a:cs typeface="Gill Sans MT"/>
                </a:rPr>
                <a:t>Die2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xmlns="" id="{7B6EE8B5-31AE-1848-BE28-A9D9509C9DAE}"/>
                </a:ext>
              </a:extLst>
            </p:cNvPr>
            <p:cNvSpPr/>
            <p:nvPr/>
          </p:nvSpPr>
          <p:spPr>
            <a:xfrm>
              <a:off x="1749206" y="2055394"/>
              <a:ext cx="1041918" cy="41676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latin typeface="Gill Sans MT"/>
                  <a:cs typeface="Gill Sans MT"/>
                </a:rPr>
                <a:t>Std. synthesis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7A99B41A-B3BE-9546-A718-FFA753921FCB}"/>
                </a:ext>
              </a:extLst>
            </p:cNvPr>
            <p:cNvSpPr/>
            <p:nvPr/>
          </p:nvSpPr>
          <p:spPr>
            <a:xfrm>
              <a:off x="1887776" y="1568889"/>
              <a:ext cx="764775" cy="3066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>
                  <a:solidFill>
                    <a:schemeClr val="tx1"/>
                  </a:solidFill>
                  <a:latin typeface="Gill Sans MT"/>
                  <a:cs typeface="Gill Sans MT"/>
                </a:rPr>
                <a:t>RTL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0308BC00-C1A4-0E4A-A9D5-3CC498AE0E75}"/>
                </a:ext>
              </a:extLst>
            </p:cNvPr>
            <p:cNvSpPr/>
            <p:nvPr/>
          </p:nvSpPr>
          <p:spPr>
            <a:xfrm>
              <a:off x="1764839" y="2618728"/>
              <a:ext cx="1010650" cy="44842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>
                  <a:solidFill>
                    <a:schemeClr val="tx1"/>
                  </a:solidFill>
                  <a:latin typeface="Gill Sans MT"/>
                  <a:cs typeface="Gill Sans MT"/>
                </a:rPr>
                <a:t>Single </a:t>
              </a:r>
            </a:p>
            <a:p>
              <a:pPr algn="ctr"/>
              <a:r>
                <a:rPr lang="en-GB" sz="1050" dirty="0">
                  <a:solidFill>
                    <a:schemeClr val="tx1"/>
                  </a:solidFill>
                  <a:latin typeface="Gill Sans MT"/>
                  <a:cs typeface="Gill Sans MT"/>
                </a:rPr>
                <a:t>netlist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D99BB25D-116A-C942-82C4-33E25EF32BBC}"/>
                </a:ext>
              </a:extLst>
            </p:cNvPr>
            <p:cNvSpPr/>
            <p:nvPr/>
          </p:nvSpPr>
          <p:spPr>
            <a:xfrm>
              <a:off x="1749205" y="3230130"/>
              <a:ext cx="1041918" cy="41676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latin typeface="Gill Sans MT"/>
                  <a:cs typeface="Gill Sans MT"/>
                </a:rPr>
                <a:t>3D P&amp;R</a:t>
              </a:r>
            </a:p>
          </p:txBody>
        </p:sp>
        <p:sp>
          <p:nvSpPr>
            <p:cNvPr id="26" name="Can 25">
              <a:extLst>
                <a:ext uri="{FF2B5EF4-FFF2-40B4-BE49-F238E27FC236}">
                  <a16:creationId xmlns:a16="http://schemas.microsoft.com/office/drawing/2014/main" xmlns="" id="{3220CB13-FE3D-8A46-97B3-15C1AA749EF5}"/>
                </a:ext>
              </a:extLst>
            </p:cNvPr>
            <p:cNvSpPr/>
            <p:nvPr/>
          </p:nvSpPr>
          <p:spPr>
            <a:xfrm>
              <a:off x="3114238" y="3274713"/>
              <a:ext cx="576930" cy="327600"/>
            </a:xfrm>
            <a:prstGeom prst="can">
              <a:avLst>
                <a:gd name="adj" fmla="val 1896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Gill Sans MT"/>
                  <a:cs typeface="Gill Sans MT"/>
                </a:rPr>
                <a:t>3D PDK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xmlns="" id="{C2B8C980-BAD1-1344-A97C-BBAF0165579C}"/>
                </a:ext>
              </a:extLst>
            </p:cNvPr>
            <p:cNvCxnSpPr>
              <a:cxnSpLocks/>
              <a:stCxn id="23" idx="2"/>
              <a:endCxn id="22" idx="0"/>
            </p:cNvCxnSpPr>
            <p:nvPr/>
          </p:nvCxnSpPr>
          <p:spPr>
            <a:xfrm>
              <a:off x="2270164" y="1875575"/>
              <a:ext cx="1" cy="179819"/>
            </a:xfrm>
            <a:prstGeom prst="straightConnector1">
              <a:avLst/>
            </a:prstGeom>
            <a:ln w="3175" cmpd="sng">
              <a:solidFill>
                <a:schemeClr val="bg2"/>
              </a:solidFill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xmlns="" id="{757B9D57-F810-0F4A-8ABE-4B6DA24FA51F}"/>
                </a:ext>
              </a:extLst>
            </p:cNvPr>
            <p:cNvCxnSpPr>
              <a:cxnSpLocks/>
              <a:stCxn id="22" idx="2"/>
              <a:endCxn id="24" idx="0"/>
            </p:cNvCxnSpPr>
            <p:nvPr/>
          </p:nvCxnSpPr>
          <p:spPr>
            <a:xfrm flipH="1">
              <a:off x="2270164" y="2472161"/>
              <a:ext cx="1" cy="146567"/>
            </a:xfrm>
            <a:prstGeom prst="straightConnector1">
              <a:avLst/>
            </a:prstGeom>
            <a:ln w="3175" cmpd="sng">
              <a:solidFill>
                <a:schemeClr val="bg2"/>
              </a:solidFill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xmlns="" id="{4B6257CC-88A1-8E48-9AE9-D6EC7B285EF3}"/>
                </a:ext>
              </a:extLst>
            </p:cNvPr>
            <p:cNvCxnSpPr>
              <a:cxnSpLocks/>
              <a:stCxn id="24" idx="2"/>
              <a:endCxn id="25" idx="0"/>
            </p:cNvCxnSpPr>
            <p:nvPr/>
          </p:nvCxnSpPr>
          <p:spPr>
            <a:xfrm>
              <a:off x="2270164" y="3067157"/>
              <a:ext cx="0" cy="162973"/>
            </a:xfrm>
            <a:prstGeom prst="straightConnector1">
              <a:avLst/>
            </a:prstGeom>
            <a:ln w="3175" cmpd="sng">
              <a:solidFill>
                <a:schemeClr val="bg2"/>
              </a:solidFill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3">
              <a:extLst>
                <a:ext uri="{FF2B5EF4-FFF2-40B4-BE49-F238E27FC236}">
                  <a16:creationId xmlns:a16="http://schemas.microsoft.com/office/drawing/2014/main" xmlns="" id="{772F47AF-29AA-8346-9E84-FD2001D679A4}"/>
                </a:ext>
              </a:extLst>
            </p:cNvPr>
            <p:cNvCxnSpPr>
              <a:cxnSpLocks/>
              <a:stCxn id="32" idx="2"/>
              <a:endCxn id="22" idx="3"/>
            </p:cNvCxnSpPr>
            <p:nvPr/>
          </p:nvCxnSpPr>
          <p:spPr>
            <a:xfrm rot="10800000" flipV="1">
              <a:off x="2791125" y="2262196"/>
              <a:ext cx="319293" cy="1582"/>
            </a:xfrm>
            <a:prstGeom prst="bentConnector3">
              <a:avLst>
                <a:gd name="adj1" fmla="val 50000"/>
              </a:avLst>
            </a:prstGeom>
            <a:ln w="3175" cmpd="sng">
              <a:solidFill>
                <a:schemeClr val="bg2"/>
              </a:solidFill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23">
              <a:extLst>
                <a:ext uri="{FF2B5EF4-FFF2-40B4-BE49-F238E27FC236}">
                  <a16:creationId xmlns:a16="http://schemas.microsoft.com/office/drawing/2014/main" xmlns="" id="{EC14DAD6-DC50-0643-A637-4684312CCB89}"/>
                </a:ext>
              </a:extLst>
            </p:cNvPr>
            <p:cNvCxnSpPr>
              <a:cxnSpLocks/>
              <a:stCxn id="26" idx="2"/>
              <a:endCxn id="25" idx="3"/>
            </p:cNvCxnSpPr>
            <p:nvPr/>
          </p:nvCxnSpPr>
          <p:spPr>
            <a:xfrm rot="10800000" flipV="1">
              <a:off x="2791124" y="3438512"/>
              <a:ext cx="323115" cy="1"/>
            </a:xfrm>
            <a:prstGeom prst="bentConnector3">
              <a:avLst>
                <a:gd name="adj1" fmla="val 50000"/>
              </a:avLst>
            </a:prstGeom>
            <a:ln w="3175" cmpd="sng">
              <a:solidFill>
                <a:schemeClr val="bg2"/>
              </a:solidFill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n 31">
              <a:extLst>
                <a:ext uri="{FF2B5EF4-FFF2-40B4-BE49-F238E27FC236}">
                  <a16:creationId xmlns:a16="http://schemas.microsoft.com/office/drawing/2014/main" xmlns="" id="{55937714-BAFD-6746-963C-E18D04F5CB5D}"/>
                </a:ext>
              </a:extLst>
            </p:cNvPr>
            <p:cNvSpPr/>
            <p:nvPr/>
          </p:nvSpPr>
          <p:spPr>
            <a:xfrm>
              <a:off x="3110417" y="2098736"/>
              <a:ext cx="576930" cy="326919"/>
            </a:xfrm>
            <a:prstGeom prst="can">
              <a:avLst>
                <a:gd name="adj" fmla="val 1896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  <a:latin typeface="Gill Sans MT"/>
                  <a:cs typeface="Gill Sans MT"/>
                </a:rPr>
                <a:t>2D PDK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xmlns="" id="{D12EB790-0499-0E4B-B01B-B9DB5CE3C7AA}"/>
                </a:ext>
              </a:extLst>
            </p:cNvPr>
            <p:cNvCxnSpPr>
              <a:cxnSpLocks/>
              <a:stCxn id="32" idx="3"/>
              <a:endCxn id="26" idx="1"/>
            </p:cNvCxnSpPr>
            <p:nvPr/>
          </p:nvCxnSpPr>
          <p:spPr>
            <a:xfrm>
              <a:off x="3398882" y="2425655"/>
              <a:ext cx="3821" cy="849058"/>
            </a:xfrm>
            <a:prstGeom prst="straightConnector1">
              <a:avLst/>
            </a:prstGeom>
            <a:ln w="3175" cmpd="sng">
              <a:solidFill>
                <a:schemeClr val="bg2"/>
              </a:solidFill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xmlns="" id="{8F81E741-8368-514F-8870-3F4B82B6FB68}"/>
                </a:ext>
              </a:extLst>
            </p:cNvPr>
            <p:cNvSpPr/>
            <p:nvPr/>
          </p:nvSpPr>
          <p:spPr>
            <a:xfrm>
              <a:off x="1167131" y="1125341"/>
              <a:ext cx="23262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011893"/>
                  </a:solidFill>
                  <a:latin typeface="Helvetica" pitchFamily="2" charset="0"/>
                </a:rPr>
                <a:t>Native 3D placement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02D7538B-E3E2-E24C-BB82-B670FC6A6814}"/>
              </a:ext>
            </a:extLst>
          </p:cNvPr>
          <p:cNvSpPr/>
          <p:nvPr/>
        </p:nvSpPr>
        <p:spPr>
          <a:xfrm>
            <a:off x="340818" y="5150784"/>
            <a:ext cx="4231181" cy="107721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Light" panose="020B0403020202020204" pitchFamily="34" charset="0"/>
              </a:rPr>
              <a:t>Holy grail, disruptive &amp; huge dev. effort</a:t>
            </a:r>
            <a:br>
              <a:rPr lang="en-US" sz="1600" dirty="0">
                <a:latin typeface="Helvetica Light" panose="020B0403020202020204" pitchFamily="34" charset="0"/>
              </a:rPr>
            </a:br>
            <a:r>
              <a:rPr lang="en-US" sz="1600" dirty="0">
                <a:latin typeface="Helvetica Light" panose="020B0403020202020204" pitchFamily="34" charset="0"/>
              </a:rPr>
              <a:t>(e.g. 3D clock tree synthesis)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Light" panose="020B0403020202020204" pitchFamily="34" charset="0"/>
              </a:rPr>
              <a:t>It needs to be 3D pitch driven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Light" panose="020B0403020202020204" pitchFamily="34" charset="0"/>
              </a:rPr>
              <a:t>Works for 3D stacking &amp; sequential FEOL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2F47EB33-5C08-9448-8A55-96A68985A204}"/>
              </a:ext>
            </a:extLst>
          </p:cNvPr>
          <p:cNvGrpSpPr/>
          <p:nvPr/>
        </p:nvGrpSpPr>
        <p:grpSpPr>
          <a:xfrm>
            <a:off x="5105997" y="1121551"/>
            <a:ext cx="3381112" cy="3708340"/>
            <a:chOff x="5105997" y="1121551"/>
            <a:chExt cx="3381112" cy="370834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xmlns="" id="{D399F53A-F908-AA4F-8DFC-410B02E406DE}"/>
                </a:ext>
              </a:extLst>
            </p:cNvPr>
            <p:cNvCxnSpPr>
              <a:cxnSpLocks/>
              <a:stCxn id="42" idx="2"/>
              <a:endCxn id="39" idx="3"/>
            </p:cNvCxnSpPr>
            <p:nvPr/>
          </p:nvCxnSpPr>
          <p:spPr>
            <a:xfrm flipH="1" flipV="1">
              <a:off x="7190647" y="3011412"/>
              <a:ext cx="284644" cy="3132"/>
            </a:xfrm>
            <a:prstGeom prst="straightConnector1">
              <a:avLst/>
            </a:prstGeom>
            <a:ln w="3175" cmpd="sng">
              <a:solidFill>
                <a:schemeClr val="bg2"/>
              </a:solidFill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7">
              <a:extLst>
                <a:ext uri="{FF2B5EF4-FFF2-40B4-BE49-F238E27FC236}">
                  <a16:creationId xmlns:a16="http://schemas.microsoft.com/office/drawing/2014/main" xmlns="" id="{A94CD621-BB26-C846-B330-3AD5400E58D7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 rot="16200000" flipH="1">
              <a:off x="6956408" y="2960815"/>
              <a:ext cx="368368" cy="1015891"/>
            </a:xfrm>
            <a:prstGeom prst="bentConnector3">
              <a:avLst>
                <a:gd name="adj1" fmla="val 50000"/>
              </a:avLst>
            </a:prstGeom>
            <a:ln w="3175" cmpd="sng">
              <a:solidFill>
                <a:schemeClr val="bg2"/>
              </a:solidFill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xmlns="" id="{B5D16378-8B0F-0B42-ABAB-038D09BA231A}"/>
                </a:ext>
              </a:extLst>
            </p:cNvPr>
            <p:cNvCxnSpPr>
              <a:cxnSpLocks/>
              <a:stCxn id="38" idx="2"/>
              <a:endCxn id="39" idx="0"/>
            </p:cNvCxnSpPr>
            <p:nvPr/>
          </p:nvCxnSpPr>
          <p:spPr>
            <a:xfrm>
              <a:off x="6632647" y="2558661"/>
              <a:ext cx="0" cy="179586"/>
            </a:xfrm>
            <a:prstGeom prst="straightConnector1">
              <a:avLst/>
            </a:prstGeom>
            <a:ln w="3175" cmpd="sng">
              <a:solidFill>
                <a:schemeClr val="bg2"/>
              </a:solidFill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xmlns="" id="{6FBAEA35-60BB-0642-8F3D-DE25E275D611}"/>
                </a:ext>
              </a:extLst>
            </p:cNvPr>
            <p:cNvSpPr/>
            <p:nvPr/>
          </p:nvSpPr>
          <p:spPr>
            <a:xfrm>
              <a:off x="6074647" y="2137461"/>
              <a:ext cx="1116000" cy="4212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latin typeface="Gill Sans MT"/>
                  <a:cs typeface="Gill Sans MT"/>
                </a:rPr>
                <a:t>Synthesis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xmlns="" id="{5B3CE2C0-7EA2-5747-86B6-A000B16A9910}"/>
                </a:ext>
              </a:extLst>
            </p:cNvPr>
            <p:cNvSpPr/>
            <p:nvPr/>
          </p:nvSpPr>
          <p:spPr>
            <a:xfrm>
              <a:off x="6074647" y="2738247"/>
              <a:ext cx="1116000" cy="54633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latin typeface="Gill Sans MT"/>
                  <a:cs typeface="Gill Sans MT"/>
                </a:rPr>
                <a:t>Netlist</a:t>
              </a:r>
            </a:p>
            <a:p>
              <a:pPr algn="ctr"/>
              <a:r>
                <a:rPr lang="en-GB" sz="1200" b="1" dirty="0">
                  <a:latin typeface="Gill Sans MT"/>
                  <a:cs typeface="Gill Sans MT"/>
                </a:rPr>
                <a:t>partitioner</a:t>
              </a: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xmlns="" id="{818A8C55-530E-DA4B-8FC4-342A8F82B082}"/>
                </a:ext>
              </a:extLst>
            </p:cNvPr>
            <p:cNvSpPr/>
            <p:nvPr/>
          </p:nvSpPr>
          <p:spPr>
            <a:xfrm>
              <a:off x="7201857" y="3652945"/>
              <a:ext cx="893361" cy="4212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latin typeface="Gill Sans MT"/>
                  <a:cs typeface="Gill Sans MT"/>
                </a:rPr>
                <a:t>Bot Die</a:t>
              </a:r>
            </a:p>
            <a:p>
              <a:pPr algn="ctr"/>
              <a:r>
                <a:rPr lang="en-GB" sz="1200" b="1" dirty="0">
                  <a:latin typeface="Gill Sans MT"/>
                  <a:cs typeface="Gill Sans MT"/>
                </a:rPr>
                <a:t>netlist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xmlns="" id="{35ADF4BB-A2F4-B646-A99E-62960650E3C9}"/>
                </a:ext>
              </a:extLst>
            </p:cNvPr>
            <p:cNvSpPr/>
            <p:nvPr/>
          </p:nvSpPr>
          <p:spPr>
            <a:xfrm>
              <a:off x="5184581" y="3652945"/>
              <a:ext cx="876993" cy="4212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cs typeface="Gill Sans MT"/>
                </a:rPr>
                <a:t>Top Die</a:t>
              </a:r>
            </a:p>
            <a:p>
              <a:pPr algn="ctr"/>
              <a:r>
                <a:rPr lang="en-GB" sz="1200" b="1" dirty="0">
                  <a:cs typeface="Gill Sans MT"/>
                </a:rPr>
                <a:t>netlist</a:t>
              </a:r>
            </a:p>
          </p:txBody>
        </p:sp>
        <p:sp>
          <p:nvSpPr>
            <p:cNvPr id="42" name="Round Diagonal Corner Rectangle 41">
              <a:extLst>
                <a:ext uri="{FF2B5EF4-FFF2-40B4-BE49-F238E27FC236}">
                  <a16:creationId xmlns:a16="http://schemas.microsoft.com/office/drawing/2014/main" xmlns="" id="{123F287B-E563-AA42-8CBC-09D7461B1EF8}"/>
                </a:ext>
              </a:extLst>
            </p:cNvPr>
            <p:cNvSpPr/>
            <p:nvPr/>
          </p:nvSpPr>
          <p:spPr>
            <a:xfrm>
              <a:off x="7475291" y="2760506"/>
              <a:ext cx="1011818" cy="508075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latin typeface="Gill Sans MT"/>
                  <a:cs typeface="Gill Sans MT"/>
                </a:rPr>
                <a:t>Partition</a:t>
              </a:r>
            </a:p>
            <a:p>
              <a:pPr algn="ctr"/>
              <a:r>
                <a:rPr lang="en-GB" sz="1200" b="1" dirty="0">
                  <a:latin typeface="Gill Sans MT"/>
                  <a:cs typeface="Gill Sans MT"/>
                </a:rPr>
                <a:t>directive</a:t>
              </a:r>
            </a:p>
          </p:txBody>
        </p:sp>
        <p:cxnSp>
          <p:nvCxnSpPr>
            <p:cNvPr id="43" name="Straight Arrow Connector 7">
              <a:extLst>
                <a:ext uri="{FF2B5EF4-FFF2-40B4-BE49-F238E27FC236}">
                  <a16:creationId xmlns:a16="http://schemas.microsoft.com/office/drawing/2014/main" xmlns="" id="{E758F9EF-48C9-2F49-9CF2-332B49E7C624}"/>
                </a:ext>
              </a:extLst>
            </p:cNvPr>
            <p:cNvCxnSpPr>
              <a:cxnSpLocks/>
              <a:stCxn id="39" idx="2"/>
              <a:endCxn id="41" idx="0"/>
            </p:cNvCxnSpPr>
            <p:nvPr/>
          </p:nvCxnSpPr>
          <p:spPr>
            <a:xfrm rot="5400000">
              <a:off x="5943679" y="2963977"/>
              <a:ext cx="368368" cy="1009569"/>
            </a:xfrm>
            <a:prstGeom prst="bentConnector3">
              <a:avLst>
                <a:gd name="adj1" fmla="val 50000"/>
              </a:avLst>
            </a:prstGeom>
            <a:ln w="3175" cmpd="sng">
              <a:solidFill>
                <a:schemeClr val="bg2"/>
              </a:solidFill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xmlns="" id="{2AA8234C-584B-B147-93CA-20F74D91E183}"/>
                </a:ext>
              </a:extLst>
            </p:cNvPr>
            <p:cNvSpPr/>
            <p:nvPr/>
          </p:nvSpPr>
          <p:spPr>
            <a:xfrm>
              <a:off x="6111689" y="3655054"/>
              <a:ext cx="1041917" cy="421200"/>
            </a:xfrm>
            <a:prstGeom prst="roundRect">
              <a:avLst/>
            </a:prstGeom>
            <a:solidFill>
              <a:srgbClr val="9411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cs typeface="Gill Sans MT"/>
                </a:rPr>
                <a:t>Top Module</a:t>
              </a:r>
            </a:p>
            <a:p>
              <a:pPr algn="ctr"/>
              <a:r>
                <a:rPr lang="en-GB" sz="1200" b="1" dirty="0">
                  <a:cs typeface="Gill Sans MT"/>
                </a:rPr>
                <a:t>netlist</a:t>
              </a:r>
            </a:p>
          </p:txBody>
        </p:sp>
        <p:cxnSp>
          <p:nvCxnSpPr>
            <p:cNvPr id="47" name="Straight Arrow Connector 7">
              <a:extLst>
                <a:ext uri="{FF2B5EF4-FFF2-40B4-BE49-F238E27FC236}">
                  <a16:creationId xmlns:a16="http://schemas.microsoft.com/office/drawing/2014/main" xmlns="" id="{DEAB5070-1CA2-6F42-AB27-04EE2461FFF7}"/>
                </a:ext>
              </a:extLst>
            </p:cNvPr>
            <p:cNvCxnSpPr>
              <a:cxnSpLocks/>
              <a:stCxn id="39" idx="2"/>
              <a:endCxn id="46" idx="0"/>
            </p:cNvCxnSpPr>
            <p:nvPr/>
          </p:nvCxnSpPr>
          <p:spPr>
            <a:xfrm>
              <a:off x="6632647" y="3284577"/>
              <a:ext cx="1" cy="370477"/>
            </a:xfrm>
            <a:prstGeom prst="straightConnector1">
              <a:avLst/>
            </a:prstGeom>
            <a:ln w="3175" cmpd="sng">
              <a:solidFill>
                <a:schemeClr val="bg2"/>
              </a:solidFill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xmlns="" id="{204748AF-62F6-2C46-A224-D72CE69E1002}"/>
                </a:ext>
              </a:extLst>
            </p:cNvPr>
            <p:cNvSpPr/>
            <p:nvPr/>
          </p:nvSpPr>
          <p:spPr>
            <a:xfrm>
              <a:off x="5762896" y="1121551"/>
              <a:ext cx="17491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011893"/>
                  </a:solidFill>
                  <a:latin typeface="Helvetica" pitchFamily="2" charset="0"/>
                </a:rPr>
                <a:t>Die-by-Die flow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xmlns="" id="{B23EFBAF-76E5-B845-A44D-735892A4D34F}"/>
                </a:ext>
              </a:extLst>
            </p:cNvPr>
            <p:cNvSpPr/>
            <p:nvPr/>
          </p:nvSpPr>
          <p:spPr>
            <a:xfrm>
              <a:off x="6250259" y="1651342"/>
              <a:ext cx="764775" cy="3066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  <a:latin typeface="Gill Sans MT"/>
                  <a:cs typeface="Gill Sans MT"/>
                </a:rPr>
                <a:t>RTL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xmlns="" id="{26DFBA58-C081-544C-8586-830C0DD9FE10}"/>
                </a:ext>
              </a:extLst>
            </p:cNvPr>
            <p:cNvCxnSpPr>
              <a:cxnSpLocks/>
              <a:stCxn id="110" idx="2"/>
              <a:endCxn id="38" idx="0"/>
            </p:cNvCxnSpPr>
            <p:nvPr/>
          </p:nvCxnSpPr>
          <p:spPr>
            <a:xfrm>
              <a:off x="6632647" y="1958028"/>
              <a:ext cx="0" cy="179433"/>
            </a:xfrm>
            <a:prstGeom prst="straightConnector1">
              <a:avLst/>
            </a:prstGeom>
            <a:ln w="3175" cmpd="sng">
              <a:solidFill>
                <a:schemeClr val="bg2"/>
              </a:solidFill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xmlns="" id="{8C15D25C-6570-184F-9A71-33661EC78773}"/>
                </a:ext>
              </a:extLst>
            </p:cNvPr>
            <p:cNvSpPr/>
            <p:nvPr/>
          </p:nvSpPr>
          <p:spPr>
            <a:xfrm>
              <a:off x="5105997" y="4413124"/>
              <a:ext cx="1041918" cy="41676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Gill Sans MT"/>
                  <a:cs typeface="Gill Sans MT"/>
                </a:rPr>
                <a:t>2D P&amp;R</a:t>
              </a:r>
            </a:p>
          </p:txBody>
        </p:sp>
        <p:sp>
          <p:nvSpPr>
            <p:cNvPr id="127" name="Rounded Rectangle 126">
              <a:extLst>
                <a:ext uri="{FF2B5EF4-FFF2-40B4-BE49-F238E27FC236}">
                  <a16:creationId xmlns:a16="http://schemas.microsoft.com/office/drawing/2014/main" xmlns="" id="{61CF0EC6-9CC3-114B-817A-80CC4EC0B347}"/>
                </a:ext>
              </a:extLst>
            </p:cNvPr>
            <p:cNvSpPr/>
            <p:nvPr/>
          </p:nvSpPr>
          <p:spPr>
            <a:xfrm>
              <a:off x="7126522" y="4411034"/>
              <a:ext cx="1041918" cy="41676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b="1" dirty="0">
                  <a:latin typeface="Gill Sans MT"/>
                  <a:cs typeface="Gill Sans MT"/>
                </a:rPr>
                <a:t>2D P&amp;R</a:t>
              </a:r>
            </a:p>
          </p:txBody>
        </p:sp>
        <p:cxnSp>
          <p:nvCxnSpPr>
            <p:cNvPr id="128" name="Straight Arrow Connector 7">
              <a:extLst>
                <a:ext uri="{FF2B5EF4-FFF2-40B4-BE49-F238E27FC236}">
                  <a16:creationId xmlns:a16="http://schemas.microsoft.com/office/drawing/2014/main" xmlns="" id="{1B7FC4C6-75A3-874B-B07B-2BB47E8AF832}"/>
                </a:ext>
              </a:extLst>
            </p:cNvPr>
            <p:cNvCxnSpPr>
              <a:cxnSpLocks/>
              <a:stCxn id="46" idx="2"/>
              <a:endCxn id="126" idx="0"/>
            </p:cNvCxnSpPr>
            <p:nvPr/>
          </p:nvCxnSpPr>
          <p:spPr>
            <a:xfrm rot="5400000">
              <a:off x="5961367" y="3741843"/>
              <a:ext cx="336870" cy="1005692"/>
            </a:xfrm>
            <a:prstGeom prst="bentConnector3">
              <a:avLst>
                <a:gd name="adj1" fmla="val 50000"/>
              </a:avLst>
            </a:prstGeom>
            <a:ln w="3175" cmpd="sng">
              <a:solidFill>
                <a:schemeClr val="bg2"/>
              </a:solidFill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7">
              <a:extLst>
                <a:ext uri="{FF2B5EF4-FFF2-40B4-BE49-F238E27FC236}">
                  <a16:creationId xmlns:a16="http://schemas.microsoft.com/office/drawing/2014/main" xmlns="" id="{24C3B2FB-6052-2149-89AA-14C2C17AADB5}"/>
                </a:ext>
              </a:extLst>
            </p:cNvPr>
            <p:cNvCxnSpPr>
              <a:cxnSpLocks/>
              <a:stCxn id="46" idx="2"/>
              <a:endCxn id="127" idx="0"/>
            </p:cNvCxnSpPr>
            <p:nvPr/>
          </p:nvCxnSpPr>
          <p:spPr>
            <a:xfrm rot="16200000" flipH="1">
              <a:off x="6972674" y="3736227"/>
              <a:ext cx="334780" cy="1014833"/>
            </a:xfrm>
            <a:prstGeom prst="bentConnector3">
              <a:avLst>
                <a:gd name="adj1" fmla="val 50000"/>
              </a:avLst>
            </a:prstGeom>
            <a:ln w="3175" cmpd="sng">
              <a:solidFill>
                <a:schemeClr val="bg2"/>
              </a:solidFill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xmlns="" id="{62E5FB4E-FFEF-6B44-AD47-752AC4C43709}"/>
                </a:ext>
              </a:extLst>
            </p:cNvPr>
            <p:cNvCxnSpPr>
              <a:cxnSpLocks/>
              <a:stCxn id="41" idx="2"/>
              <a:endCxn id="126" idx="0"/>
            </p:cNvCxnSpPr>
            <p:nvPr/>
          </p:nvCxnSpPr>
          <p:spPr>
            <a:xfrm>
              <a:off x="5623078" y="4074145"/>
              <a:ext cx="3878" cy="338979"/>
            </a:xfrm>
            <a:prstGeom prst="straightConnector1">
              <a:avLst/>
            </a:prstGeom>
            <a:ln w="3175" cmpd="sng">
              <a:solidFill>
                <a:schemeClr val="bg2"/>
              </a:solidFill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xmlns="" id="{85E7EF41-900F-BD42-AAB6-043C09925B2B}"/>
                </a:ext>
              </a:extLst>
            </p:cNvPr>
            <p:cNvCxnSpPr>
              <a:cxnSpLocks/>
              <a:stCxn id="40" idx="2"/>
              <a:endCxn id="127" idx="0"/>
            </p:cNvCxnSpPr>
            <p:nvPr/>
          </p:nvCxnSpPr>
          <p:spPr>
            <a:xfrm flipH="1">
              <a:off x="7647481" y="4074145"/>
              <a:ext cx="1057" cy="336889"/>
            </a:xfrm>
            <a:prstGeom prst="straightConnector1">
              <a:avLst/>
            </a:prstGeom>
            <a:ln w="3175" cmpd="sng">
              <a:solidFill>
                <a:schemeClr val="bg2"/>
              </a:solidFill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442E7CDC-0658-AA4D-BC4B-A7A17BE69BA6}"/>
              </a:ext>
            </a:extLst>
          </p:cNvPr>
          <p:cNvSpPr/>
          <p:nvPr/>
        </p:nvSpPr>
        <p:spPr>
          <a:xfrm>
            <a:off x="4646029" y="5150784"/>
            <a:ext cx="4311853" cy="104644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184150" indent="-1841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Light" panose="020B0403020202020204" pitchFamily="34" charset="0"/>
              </a:rPr>
              <a:t>Can use existing 2D tools 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 Light" panose="020B0403020202020204" pitchFamily="34" charset="0"/>
              </a:rPr>
              <a:t>How to supply partition directive ?</a:t>
            </a:r>
          </a:p>
          <a:p>
            <a:pPr marL="312738" indent="-176213">
              <a:buSzPct val="85000"/>
              <a:buFont typeface="Courier New" panose="02070309020205020404" pitchFamily="49" charset="0"/>
              <a:buChar char="o"/>
            </a:pPr>
            <a:r>
              <a:rPr lang="en-US" sz="1500" b="1" dirty="0">
                <a:solidFill>
                  <a:srgbClr val="941651"/>
                </a:solidFill>
                <a:latin typeface="Helvetica Light" panose="020B0403020202020204" pitchFamily="34" charset="0"/>
              </a:rPr>
              <a:t>Manual </a:t>
            </a:r>
            <a:r>
              <a:rPr lang="en-US" sz="1500" dirty="0">
                <a:latin typeface="Helvetica Light" panose="020B0403020202020204" pitchFamily="34" charset="0"/>
              </a:rPr>
              <a:t>– Logic/Memory-on-Logic</a:t>
            </a:r>
          </a:p>
          <a:p>
            <a:pPr marL="312738" indent="-176213">
              <a:buSzPct val="85000"/>
              <a:buFont typeface="Courier New" panose="02070309020205020404" pitchFamily="49" charset="0"/>
              <a:buChar char="o"/>
            </a:pPr>
            <a:r>
              <a:rPr lang="en-US" sz="1500" b="1" dirty="0">
                <a:solidFill>
                  <a:srgbClr val="941651"/>
                </a:solidFill>
                <a:latin typeface="Helvetica Light" panose="020B0403020202020204" pitchFamily="34" charset="0"/>
              </a:rPr>
              <a:t>Automated </a:t>
            </a:r>
            <a:r>
              <a:rPr lang="en-US" sz="1500" dirty="0">
                <a:latin typeface="Helvetica Light" panose="020B0403020202020204" pitchFamily="34" charset="0"/>
              </a:rPr>
              <a:t>– Logic-on-Logic</a:t>
            </a:r>
          </a:p>
        </p:txBody>
      </p:sp>
      <p:sp>
        <p:nvSpPr>
          <p:cNvPr id="48" name="Cloud 47">
            <a:extLst>
              <a:ext uri="{FF2B5EF4-FFF2-40B4-BE49-F238E27FC236}">
                <a16:creationId xmlns:a16="http://schemas.microsoft.com/office/drawing/2014/main" xmlns="" id="{3D02B068-5FD9-3940-B931-E75C2DF338FF}"/>
              </a:ext>
            </a:extLst>
          </p:cNvPr>
          <p:cNvSpPr/>
          <p:nvPr/>
        </p:nvSpPr>
        <p:spPr>
          <a:xfrm rot="19960280">
            <a:off x="372787" y="1672519"/>
            <a:ext cx="1234955" cy="895782"/>
          </a:xfrm>
          <a:prstGeom prst="cloud">
            <a:avLst/>
          </a:prstGeom>
          <a:solidFill>
            <a:srgbClr val="CF7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Work in progress</a:t>
            </a:r>
          </a:p>
        </p:txBody>
      </p:sp>
      <p:sp>
        <p:nvSpPr>
          <p:cNvPr id="63" name="Cloud 62">
            <a:extLst>
              <a:ext uri="{FF2B5EF4-FFF2-40B4-BE49-F238E27FC236}">
                <a16:creationId xmlns:a16="http://schemas.microsoft.com/office/drawing/2014/main" xmlns="" id="{C6DAD661-7C54-CD42-A566-35423645958E}"/>
              </a:ext>
            </a:extLst>
          </p:cNvPr>
          <p:cNvSpPr/>
          <p:nvPr/>
        </p:nvSpPr>
        <p:spPr>
          <a:xfrm rot="1743942">
            <a:off x="7311579" y="1533491"/>
            <a:ext cx="1432837" cy="964282"/>
          </a:xfrm>
          <a:prstGeom prst="cloud">
            <a:avLst/>
          </a:prstGeom>
          <a:solidFill>
            <a:srgbClr val="009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Available!</a:t>
            </a:r>
          </a:p>
          <a:p>
            <a:pPr algn="ctr"/>
            <a:r>
              <a:rPr lang="en-US" sz="1400" dirty="0">
                <a:latin typeface="Helvetica Light" panose="020B0403020202020204" pitchFamily="34" charset="0"/>
              </a:rPr>
              <a:t>Work on sign-off </a:t>
            </a:r>
          </a:p>
        </p:txBody>
      </p:sp>
    </p:spTree>
    <p:extLst>
      <p:ext uri="{BB962C8B-B14F-4D97-AF65-F5344CB8AC3E}">
        <p14:creationId xmlns:p14="http://schemas.microsoft.com/office/powerpoint/2010/main" val="12544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59" grpId="0"/>
      <p:bldP spid="48" grpId="0" animBg="1"/>
      <p:bldP spid="6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3ECE3E-E6BE-704C-8A8D-F236C8089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 automation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F54B156-486B-F347-9F59-4B232C299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34F1-AF7D-594B-91E6-420A84350B94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6E84799-846C-7C4A-BB25-8CAC6AD910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8463" y="1164666"/>
            <a:ext cx="5692269" cy="5047704"/>
          </a:xfrm>
        </p:spPr>
        <p:txBody>
          <a:bodyPr anchor="ctr">
            <a:noAutofit/>
          </a:bodyPr>
          <a:lstStyle/>
          <a:p>
            <a:pPr marL="180975" indent="-180975">
              <a:lnSpc>
                <a:spcPct val="100000"/>
              </a:lnSpc>
              <a:spcAft>
                <a:spcPts val="0"/>
              </a:spcAft>
            </a:pPr>
            <a:r>
              <a:rPr lang="en-GB" sz="1900" dirty="0"/>
              <a:t>Hierarchical clustering of gates </a:t>
            </a:r>
            <a:br>
              <a:rPr lang="en-GB" sz="1900" dirty="0"/>
            </a:br>
            <a:r>
              <a:rPr lang="en-GB" sz="1900" dirty="0"/>
              <a:t>after 2D P&amp;R</a:t>
            </a:r>
            <a:endParaRPr lang="en-GB" sz="1900" dirty="0">
              <a:solidFill>
                <a:schemeClr val="accent5"/>
              </a:solidFill>
            </a:endParaRPr>
          </a:p>
          <a:p>
            <a:pPr marL="180975" indent="-180975">
              <a:lnSpc>
                <a:spcPct val="100000"/>
              </a:lnSpc>
              <a:spcAft>
                <a:spcPts val="0"/>
              </a:spcAft>
            </a:pPr>
            <a:r>
              <a:rPr lang="en-GB" sz="1900" dirty="0"/>
              <a:t>Design transformed into </a:t>
            </a:r>
            <a:r>
              <a:rPr lang="en-GB" sz="1900" dirty="0">
                <a:solidFill>
                  <a:schemeClr val="accent5"/>
                </a:solidFill>
              </a:rPr>
              <a:t>graph</a:t>
            </a:r>
            <a:r>
              <a:rPr lang="en-GB" sz="1900" dirty="0"/>
              <a:t>:</a:t>
            </a:r>
          </a:p>
          <a:p>
            <a:pPr marL="355600" lvl="1" indent="-182563">
              <a:lnSpc>
                <a:spcPct val="100000"/>
              </a:lnSpc>
              <a:spcAft>
                <a:spcPts val="0"/>
              </a:spcAft>
            </a:pPr>
            <a:r>
              <a:rPr lang="en-GB" sz="1700" b="1" dirty="0"/>
              <a:t>vertex</a:t>
            </a:r>
            <a:r>
              <a:rPr lang="en-GB" sz="1700" dirty="0"/>
              <a:t> – area of each gate-cluster</a:t>
            </a:r>
          </a:p>
          <a:p>
            <a:pPr marL="488950" lvl="2" indent="-182563">
              <a:lnSpc>
                <a:spcPct val="100000"/>
              </a:lnSpc>
              <a:spcAft>
                <a:spcPts val="0"/>
              </a:spcAft>
            </a:pPr>
            <a:r>
              <a:rPr lang="en-GB" sz="1700" dirty="0"/>
              <a:t>Wiring inside </a:t>
            </a:r>
            <a:r>
              <a:rPr lang="en-GB" sz="1700" dirty="0">
                <a:solidFill>
                  <a:srgbClr val="011893"/>
                </a:solidFill>
              </a:rPr>
              <a:t>intra-cluster wirelength</a:t>
            </a:r>
            <a:r>
              <a:rPr lang="en-GB" sz="1700" dirty="0"/>
              <a:t>; </a:t>
            </a:r>
            <a:br>
              <a:rPr lang="en-GB" sz="1700" dirty="0"/>
            </a:br>
            <a:r>
              <a:rPr lang="en-GB" sz="1700" b="1" dirty="0">
                <a:solidFill>
                  <a:srgbClr val="941651"/>
                </a:solidFill>
              </a:rPr>
              <a:t>not compressible by 3D</a:t>
            </a:r>
            <a:r>
              <a:rPr lang="en-GB" sz="1700" dirty="0">
                <a:solidFill>
                  <a:srgbClr val="941651"/>
                </a:solidFill>
              </a:rPr>
              <a:t> </a:t>
            </a:r>
          </a:p>
          <a:p>
            <a:pPr marL="400050" lvl="1" indent="-177800">
              <a:lnSpc>
                <a:spcPct val="100000"/>
              </a:lnSpc>
              <a:spcAft>
                <a:spcPts val="0"/>
              </a:spcAft>
            </a:pPr>
            <a:r>
              <a:rPr lang="en-GB" sz="1700" b="1" dirty="0"/>
              <a:t>edge</a:t>
            </a:r>
            <a:r>
              <a:rPr lang="en-GB" sz="1700" dirty="0"/>
              <a:t> – inter-function connectivity (nº of wires)</a:t>
            </a:r>
          </a:p>
          <a:p>
            <a:pPr marL="488950" lvl="2" indent="-182563">
              <a:lnSpc>
                <a:spcPct val="100000"/>
              </a:lnSpc>
              <a:spcAft>
                <a:spcPts val="0"/>
              </a:spcAft>
            </a:pPr>
            <a:r>
              <a:rPr lang="en-GB" sz="1700" dirty="0"/>
              <a:t>Wiring between vertexes </a:t>
            </a:r>
            <a:r>
              <a:rPr lang="en-GB" sz="1700" dirty="0">
                <a:sym typeface="Wingdings" pitchFamily="2" charset="2"/>
              </a:rPr>
              <a:t> </a:t>
            </a:r>
            <a:r>
              <a:rPr lang="en-GB" sz="1700" dirty="0">
                <a:solidFill>
                  <a:srgbClr val="011893"/>
                </a:solidFill>
              </a:rPr>
              <a:t>inter-cluster wirelength</a:t>
            </a:r>
            <a:r>
              <a:rPr lang="en-GB" sz="1700" dirty="0"/>
              <a:t>; </a:t>
            </a:r>
            <a:br>
              <a:rPr lang="en-GB" sz="1700" dirty="0"/>
            </a:br>
            <a:r>
              <a:rPr lang="en-GB" sz="1700" b="1" dirty="0">
                <a:solidFill>
                  <a:srgbClr val="941651"/>
                </a:solidFill>
              </a:rPr>
              <a:t>potentially reduced by 3D</a:t>
            </a:r>
          </a:p>
          <a:p>
            <a:pPr marL="180975" indent="-1809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GB" sz="1900" dirty="0"/>
              <a:t>Graph can be partitioned to have 50-50% area split between the dies with: </a:t>
            </a:r>
          </a:p>
          <a:p>
            <a:pPr marL="400050" lvl="1" indent="-177800">
              <a:lnSpc>
                <a:spcPct val="100000"/>
              </a:lnSpc>
              <a:spcAft>
                <a:spcPts val="0"/>
              </a:spcAft>
            </a:pPr>
            <a:r>
              <a:rPr lang="en-GB" sz="1700" b="1" dirty="0" err="1">
                <a:solidFill>
                  <a:srgbClr val="4E8F00"/>
                </a:solidFill>
              </a:rPr>
              <a:t>MinCut</a:t>
            </a:r>
            <a:r>
              <a:rPr lang="en-GB" sz="1700" b="1" dirty="0">
                <a:solidFill>
                  <a:schemeClr val="tx2"/>
                </a:solidFill>
              </a:rPr>
              <a:t> </a:t>
            </a:r>
            <a:r>
              <a:rPr lang="en-GB" sz="1700" b="1" dirty="0">
                <a:solidFill>
                  <a:srgbClr val="011893"/>
                </a:solidFill>
              </a:rPr>
              <a:t>– minimizes</a:t>
            </a:r>
            <a:r>
              <a:rPr lang="en-GB" sz="1700" dirty="0"/>
              <a:t> inter-function connectivity</a:t>
            </a:r>
          </a:p>
          <a:p>
            <a:pPr marL="760095" lvl="2" indent="-177800">
              <a:lnSpc>
                <a:spcPct val="100000"/>
              </a:lnSpc>
              <a:spcAft>
                <a:spcPts val="0"/>
              </a:spcAft>
            </a:pPr>
            <a:r>
              <a:rPr lang="en-GB" sz="1700" dirty="0"/>
              <a:t>Min number of 3D nets</a:t>
            </a:r>
          </a:p>
          <a:p>
            <a:pPr marL="400050" lvl="1" indent="-177800">
              <a:lnSpc>
                <a:spcPct val="100000"/>
              </a:lnSpc>
              <a:spcAft>
                <a:spcPts val="0"/>
              </a:spcAft>
            </a:pPr>
            <a:r>
              <a:rPr lang="en-GB" sz="1700" b="1" dirty="0" err="1">
                <a:solidFill>
                  <a:srgbClr val="C00000"/>
                </a:solidFill>
              </a:rPr>
              <a:t>MaxCut</a:t>
            </a:r>
            <a:r>
              <a:rPr lang="en-GB" sz="1700" b="1" dirty="0">
                <a:solidFill>
                  <a:schemeClr val="tx2"/>
                </a:solidFill>
              </a:rPr>
              <a:t> </a:t>
            </a:r>
            <a:r>
              <a:rPr lang="en-GB" sz="1700" b="1" dirty="0">
                <a:solidFill>
                  <a:srgbClr val="011893"/>
                </a:solidFill>
              </a:rPr>
              <a:t>– maximizes</a:t>
            </a:r>
            <a:r>
              <a:rPr lang="en-GB" sz="1700" dirty="0">
                <a:solidFill>
                  <a:srgbClr val="011893"/>
                </a:solidFill>
              </a:rPr>
              <a:t> </a:t>
            </a:r>
            <a:r>
              <a:rPr lang="en-GB" sz="1700" dirty="0"/>
              <a:t>inter-function connectivity</a:t>
            </a:r>
          </a:p>
          <a:p>
            <a:pPr marL="760095" lvl="2" indent="-177800">
              <a:lnSpc>
                <a:spcPct val="100000"/>
              </a:lnSpc>
              <a:spcAft>
                <a:spcPts val="0"/>
              </a:spcAft>
            </a:pPr>
            <a:r>
              <a:rPr lang="en-GB" sz="1700" dirty="0"/>
              <a:t>Max number of 3D nets</a:t>
            </a:r>
          </a:p>
        </p:txBody>
      </p:sp>
      <p:grpSp>
        <p:nvGrpSpPr>
          <p:cNvPr id="306" name="Group 305">
            <a:extLst>
              <a:ext uri="{FF2B5EF4-FFF2-40B4-BE49-F238E27FC236}">
                <a16:creationId xmlns:a16="http://schemas.microsoft.com/office/drawing/2014/main" xmlns="" id="{17D367A6-3C5E-F24B-82E7-1694677F34A4}"/>
              </a:ext>
            </a:extLst>
          </p:cNvPr>
          <p:cNvGrpSpPr/>
          <p:nvPr/>
        </p:nvGrpSpPr>
        <p:grpSpPr>
          <a:xfrm>
            <a:off x="5803325" y="2340144"/>
            <a:ext cx="3041009" cy="1507332"/>
            <a:chOff x="5803325" y="2340144"/>
            <a:chExt cx="3041009" cy="1507332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F5A5F4BF-0B29-8B45-B99D-03D5C3FB8CF4}"/>
                </a:ext>
              </a:extLst>
            </p:cNvPr>
            <p:cNvGrpSpPr/>
            <p:nvPr/>
          </p:nvGrpSpPr>
          <p:grpSpPr>
            <a:xfrm>
              <a:off x="5803325" y="2914834"/>
              <a:ext cx="439157" cy="100080"/>
              <a:chOff x="5013977" y="3345913"/>
              <a:chExt cx="522329" cy="119034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61422B9A-9032-804D-B490-0D7FB7491E2E}"/>
                  </a:ext>
                </a:extLst>
              </p:cNvPr>
              <p:cNvSpPr/>
              <p:nvPr/>
            </p:nvSpPr>
            <p:spPr>
              <a:xfrm>
                <a:off x="5013977" y="3345913"/>
                <a:ext cx="119034" cy="11903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xmlns="" id="{89744D9F-2DE4-3A4B-931F-644FD18712ED}"/>
                  </a:ext>
                </a:extLst>
              </p:cNvPr>
              <p:cNvSpPr/>
              <p:nvPr/>
            </p:nvSpPr>
            <p:spPr>
              <a:xfrm>
                <a:off x="5417272" y="3345913"/>
                <a:ext cx="119034" cy="11903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xmlns="" id="{2407A87C-8BED-514B-BC71-F0E1194F01C1}"/>
                  </a:ext>
                </a:extLst>
              </p:cNvPr>
              <p:cNvCxnSpPr>
                <a:cxnSpLocks/>
                <a:stCxn id="109" idx="6"/>
                <a:endCxn id="110" idx="2"/>
              </p:cNvCxnSpPr>
              <p:nvPr/>
            </p:nvCxnSpPr>
            <p:spPr>
              <a:xfrm>
                <a:off x="5133011" y="3405430"/>
                <a:ext cx="284261" cy="0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xmlns="" id="{AF7AF799-0CD4-2C49-B572-E3D3C40DE2AC}"/>
                </a:ext>
              </a:extLst>
            </p:cNvPr>
            <p:cNvGrpSpPr/>
            <p:nvPr/>
          </p:nvGrpSpPr>
          <p:grpSpPr>
            <a:xfrm>
              <a:off x="7713371" y="2340144"/>
              <a:ext cx="1130963" cy="1507332"/>
              <a:chOff x="7219934" y="2564402"/>
              <a:chExt cx="1345156" cy="1792806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xmlns="" id="{EB45692A-6DBA-804B-A9AB-C27A4FC7034F}"/>
                  </a:ext>
                </a:extLst>
              </p:cNvPr>
              <p:cNvGrpSpPr/>
              <p:nvPr/>
            </p:nvGrpSpPr>
            <p:grpSpPr>
              <a:xfrm>
                <a:off x="7279451" y="2564402"/>
                <a:ext cx="1285639" cy="925265"/>
                <a:chOff x="7272833" y="2732502"/>
                <a:chExt cx="1285639" cy="925265"/>
              </a:xfrm>
            </p:grpSpPr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xmlns="" id="{777ADB59-0504-564C-BAC7-5F28801F973D}"/>
                    </a:ext>
                  </a:extLst>
                </p:cNvPr>
                <p:cNvGrpSpPr/>
                <p:nvPr/>
              </p:nvGrpSpPr>
              <p:grpSpPr>
                <a:xfrm>
                  <a:off x="7272833" y="2758417"/>
                  <a:ext cx="518990" cy="671709"/>
                  <a:chOff x="6197295" y="2919649"/>
                  <a:chExt cx="518990" cy="671709"/>
                </a:xfrm>
              </p:grpSpPr>
              <p:sp>
                <p:nvSpPr>
                  <p:cNvPr id="156" name="Oval 155">
                    <a:extLst>
                      <a:ext uri="{FF2B5EF4-FFF2-40B4-BE49-F238E27FC236}">
                        <a16:creationId xmlns:a16="http://schemas.microsoft.com/office/drawing/2014/main" xmlns="" id="{D8E944AB-2CB5-0348-9746-F509F1127B9C}"/>
                      </a:ext>
                    </a:extLst>
                  </p:cNvPr>
                  <p:cNvSpPr/>
                  <p:nvPr/>
                </p:nvSpPr>
                <p:spPr>
                  <a:xfrm>
                    <a:off x="6197295" y="2919649"/>
                    <a:ext cx="119034" cy="11903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157" name="Oval 156">
                    <a:extLst>
                      <a:ext uri="{FF2B5EF4-FFF2-40B4-BE49-F238E27FC236}">
                        <a16:creationId xmlns:a16="http://schemas.microsoft.com/office/drawing/2014/main" xmlns="" id="{7960C590-51A5-B54C-95E7-687DA9A58841}"/>
                      </a:ext>
                    </a:extLst>
                  </p:cNvPr>
                  <p:cNvSpPr/>
                  <p:nvPr/>
                </p:nvSpPr>
                <p:spPr>
                  <a:xfrm>
                    <a:off x="6201858" y="3390996"/>
                    <a:ext cx="119034" cy="11903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cxnSp>
                <p:nvCxnSpPr>
                  <p:cNvPr id="158" name="Straight Arrow Connector 157">
                    <a:extLst>
                      <a:ext uri="{FF2B5EF4-FFF2-40B4-BE49-F238E27FC236}">
                        <a16:creationId xmlns:a16="http://schemas.microsoft.com/office/drawing/2014/main" xmlns="" id="{7DA66400-15AF-BD4F-B537-5AF3D40FF686}"/>
                      </a:ext>
                    </a:extLst>
                  </p:cNvPr>
                  <p:cNvCxnSpPr>
                    <a:cxnSpLocks/>
                    <a:stCxn id="156" idx="4"/>
                    <a:endCxn id="157" idx="0"/>
                  </p:cNvCxnSpPr>
                  <p:nvPr/>
                </p:nvCxnSpPr>
                <p:spPr>
                  <a:xfrm>
                    <a:off x="6256812" y="3038683"/>
                    <a:ext cx="4563" cy="352313"/>
                  </a:xfrm>
                  <a:prstGeom prst="straightConnector1">
                    <a:avLst/>
                  </a:prstGeom>
                  <a:ln w="3175" cmpd="sng">
                    <a:solidFill>
                      <a:schemeClr val="tx2"/>
                    </a:solidFill>
                    <a:tailEnd type="triangle" w="sm" len="sm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xmlns="" id="{B45E093C-03FF-8845-94DF-BE7678D5214D}"/>
                      </a:ext>
                    </a:extLst>
                  </p:cNvPr>
                  <p:cNvSpPr/>
                  <p:nvPr/>
                </p:nvSpPr>
                <p:spPr>
                  <a:xfrm>
                    <a:off x="6597251" y="2961734"/>
                    <a:ext cx="119034" cy="11903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cxnSp>
                <p:nvCxnSpPr>
                  <p:cNvPr id="160" name="Straight Arrow Connector 159">
                    <a:extLst>
                      <a:ext uri="{FF2B5EF4-FFF2-40B4-BE49-F238E27FC236}">
                        <a16:creationId xmlns:a16="http://schemas.microsoft.com/office/drawing/2014/main" xmlns="" id="{3C75A5CE-2227-E34E-9DD1-BE8552E7F44F}"/>
                      </a:ext>
                    </a:extLst>
                  </p:cNvPr>
                  <p:cNvCxnSpPr>
                    <a:cxnSpLocks/>
                    <a:stCxn id="156" idx="6"/>
                    <a:endCxn id="159" idx="2"/>
                  </p:cNvCxnSpPr>
                  <p:nvPr/>
                </p:nvCxnSpPr>
                <p:spPr>
                  <a:xfrm>
                    <a:off x="6316329" y="2979166"/>
                    <a:ext cx="280922" cy="42085"/>
                  </a:xfrm>
                  <a:prstGeom prst="straightConnector1">
                    <a:avLst/>
                  </a:prstGeom>
                  <a:ln w="3175" cmpd="sng">
                    <a:solidFill>
                      <a:schemeClr val="tx2"/>
                    </a:solidFill>
                    <a:tailEnd type="triangle" w="sm" len="sm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1" name="Oval 160">
                    <a:extLst>
                      <a:ext uri="{FF2B5EF4-FFF2-40B4-BE49-F238E27FC236}">
                        <a16:creationId xmlns:a16="http://schemas.microsoft.com/office/drawing/2014/main" xmlns="" id="{30CE74AA-0CA3-2343-973F-371498BFE4BF}"/>
                      </a:ext>
                    </a:extLst>
                  </p:cNvPr>
                  <p:cNvSpPr/>
                  <p:nvPr/>
                </p:nvSpPr>
                <p:spPr>
                  <a:xfrm>
                    <a:off x="6597191" y="3472324"/>
                    <a:ext cx="119034" cy="11903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cxnSp>
                <p:nvCxnSpPr>
                  <p:cNvPr id="162" name="Straight Arrow Connector 161">
                    <a:extLst>
                      <a:ext uri="{FF2B5EF4-FFF2-40B4-BE49-F238E27FC236}">
                        <a16:creationId xmlns:a16="http://schemas.microsoft.com/office/drawing/2014/main" xmlns="" id="{623F4371-1B50-8743-A2C6-DE705EF48439}"/>
                      </a:ext>
                    </a:extLst>
                  </p:cNvPr>
                  <p:cNvCxnSpPr>
                    <a:cxnSpLocks/>
                    <a:stCxn id="156" idx="5"/>
                    <a:endCxn id="161" idx="1"/>
                  </p:cNvCxnSpPr>
                  <p:nvPr/>
                </p:nvCxnSpPr>
                <p:spPr>
                  <a:xfrm>
                    <a:off x="6298897" y="3021251"/>
                    <a:ext cx="315726" cy="468505"/>
                  </a:xfrm>
                  <a:prstGeom prst="straightConnector1">
                    <a:avLst/>
                  </a:prstGeom>
                  <a:ln w="3175" cmpd="sng">
                    <a:solidFill>
                      <a:schemeClr val="tx2"/>
                    </a:solidFill>
                    <a:tailEnd type="triangle" w="sm" len="sm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Arrow Connector 162">
                    <a:extLst>
                      <a:ext uri="{FF2B5EF4-FFF2-40B4-BE49-F238E27FC236}">
                        <a16:creationId xmlns:a16="http://schemas.microsoft.com/office/drawing/2014/main" xmlns="" id="{45766FCF-2FF6-1740-B93F-6EE217146CE2}"/>
                      </a:ext>
                    </a:extLst>
                  </p:cNvPr>
                  <p:cNvCxnSpPr>
                    <a:cxnSpLocks/>
                    <a:stCxn id="159" idx="3"/>
                    <a:endCxn id="157" idx="7"/>
                  </p:cNvCxnSpPr>
                  <p:nvPr/>
                </p:nvCxnSpPr>
                <p:spPr>
                  <a:xfrm flipH="1">
                    <a:off x="6303460" y="3063336"/>
                    <a:ext cx="311223" cy="345092"/>
                  </a:xfrm>
                  <a:prstGeom prst="straightConnector1">
                    <a:avLst/>
                  </a:prstGeom>
                  <a:ln w="3175" cmpd="sng">
                    <a:solidFill>
                      <a:schemeClr val="tx2"/>
                    </a:solidFill>
                    <a:tailEnd type="triangle" w="sm" len="sm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xmlns="" id="{9BD10435-DFEE-684A-987C-9237BF531092}"/>
                    </a:ext>
                  </a:extLst>
                </p:cNvPr>
                <p:cNvSpPr/>
                <p:nvPr/>
              </p:nvSpPr>
              <p:spPr>
                <a:xfrm rot="5400000" flipH="1">
                  <a:off x="8439438" y="3538733"/>
                  <a:ext cx="119034" cy="11903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xmlns="" id="{07A1D031-0ECB-174A-B1C7-DC83211D6056}"/>
                    </a:ext>
                  </a:extLst>
                </p:cNvPr>
                <p:cNvSpPr/>
                <p:nvPr/>
              </p:nvSpPr>
              <p:spPr>
                <a:xfrm rot="5400000" flipH="1">
                  <a:off x="8306237" y="2913488"/>
                  <a:ext cx="119034" cy="11903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cxnSp>
              <p:nvCxnSpPr>
                <p:cNvPr id="149" name="Straight Arrow Connector 148">
                  <a:extLst>
                    <a:ext uri="{FF2B5EF4-FFF2-40B4-BE49-F238E27FC236}">
                      <a16:creationId xmlns:a16="http://schemas.microsoft.com/office/drawing/2014/main" xmlns="" id="{25B9C25A-AEEA-744A-93EA-0A250A07F5BF}"/>
                    </a:ext>
                  </a:extLst>
                </p:cNvPr>
                <p:cNvCxnSpPr>
                  <a:cxnSpLocks/>
                  <a:stCxn id="147" idx="7"/>
                  <a:endCxn id="148" idx="2"/>
                </p:cNvCxnSpPr>
                <p:nvPr/>
              </p:nvCxnSpPr>
              <p:spPr>
                <a:xfrm flipH="1" flipV="1">
                  <a:off x="8365754" y="3032522"/>
                  <a:ext cx="175286" cy="523643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xmlns="" id="{C72F1AC8-C652-324E-B0E1-9C825F49D978}"/>
                    </a:ext>
                  </a:extLst>
                </p:cNvPr>
                <p:cNvSpPr/>
                <p:nvPr/>
              </p:nvSpPr>
              <p:spPr>
                <a:xfrm rot="5400000" flipH="1">
                  <a:off x="7842624" y="3205068"/>
                  <a:ext cx="119034" cy="11903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cxnSp>
              <p:nvCxnSpPr>
                <p:cNvPr id="151" name="Straight Arrow Connector 150">
                  <a:extLst>
                    <a:ext uri="{FF2B5EF4-FFF2-40B4-BE49-F238E27FC236}">
                      <a16:creationId xmlns:a16="http://schemas.microsoft.com/office/drawing/2014/main" xmlns="" id="{3CDB6B87-127B-4E4D-BCA7-DE1303060E4D}"/>
                    </a:ext>
                  </a:extLst>
                </p:cNvPr>
                <p:cNvCxnSpPr>
                  <a:cxnSpLocks/>
                  <a:stCxn id="147" idx="4"/>
                  <a:endCxn id="150" idx="1"/>
                </p:cNvCxnSpPr>
                <p:nvPr/>
              </p:nvCxnSpPr>
              <p:spPr>
                <a:xfrm flipH="1" flipV="1">
                  <a:off x="7944226" y="3306670"/>
                  <a:ext cx="495212" cy="291580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xmlns="" id="{75CF1284-38F9-F845-BDE1-51873A9667EC}"/>
                    </a:ext>
                  </a:extLst>
                </p:cNvPr>
                <p:cNvSpPr/>
                <p:nvPr/>
              </p:nvSpPr>
              <p:spPr>
                <a:xfrm rot="5400000" flipH="1">
                  <a:off x="8039482" y="2732502"/>
                  <a:ext cx="119034" cy="11903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cxnSp>
              <p:nvCxnSpPr>
                <p:cNvPr id="153" name="Straight Arrow Connector 152">
                  <a:extLst>
                    <a:ext uri="{FF2B5EF4-FFF2-40B4-BE49-F238E27FC236}">
                      <a16:creationId xmlns:a16="http://schemas.microsoft.com/office/drawing/2014/main" xmlns="" id="{AD8D39B6-17C9-2C41-920B-905E9EB6A10E}"/>
                    </a:ext>
                  </a:extLst>
                </p:cNvPr>
                <p:cNvCxnSpPr>
                  <a:cxnSpLocks/>
                  <a:stCxn id="147" idx="6"/>
                  <a:endCxn id="159" idx="6"/>
                </p:cNvCxnSpPr>
                <p:nvPr/>
              </p:nvCxnSpPr>
              <p:spPr>
                <a:xfrm flipH="1" flipV="1">
                  <a:off x="7791823" y="2860019"/>
                  <a:ext cx="707132" cy="678714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Arrow Connector 153">
                  <a:extLst>
                    <a:ext uri="{FF2B5EF4-FFF2-40B4-BE49-F238E27FC236}">
                      <a16:creationId xmlns:a16="http://schemas.microsoft.com/office/drawing/2014/main" xmlns="" id="{3A131BDB-0597-7145-B8C0-0CDDD44644BC}"/>
                    </a:ext>
                  </a:extLst>
                </p:cNvPr>
                <p:cNvCxnSpPr>
                  <a:cxnSpLocks/>
                  <a:stCxn id="150" idx="7"/>
                  <a:endCxn id="148" idx="3"/>
                </p:cNvCxnSpPr>
                <p:nvPr/>
              </p:nvCxnSpPr>
              <p:spPr>
                <a:xfrm flipV="1">
                  <a:off x="7944226" y="3015090"/>
                  <a:ext cx="379443" cy="207410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Arrow Connector 154">
                  <a:extLst>
                    <a:ext uri="{FF2B5EF4-FFF2-40B4-BE49-F238E27FC236}">
                      <a16:creationId xmlns:a16="http://schemas.microsoft.com/office/drawing/2014/main" xmlns="" id="{B5747615-BDBB-E74B-BE7E-452002A90447}"/>
                    </a:ext>
                  </a:extLst>
                </p:cNvPr>
                <p:cNvCxnSpPr>
                  <a:cxnSpLocks/>
                  <a:stCxn id="152" idx="3"/>
                  <a:endCxn id="161" idx="0"/>
                </p:cNvCxnSpPr>
                <p:nvPr/>
              </p:nvCxnSpPr>
              <p:spPr>
                <a:xfrm flipH="1">
                  <a:off x="7732246" y="2834104"/>
                  <a:ext cx="324668" cy="476988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xmlns="" id="{0720A36A-373F-7E4D-8E08-110449B46EBC}"/>
                  </a:ext>
                </a:extLst>
              </p:cNvPr>
              <p:cNvGrpSpPr/>
              <p:nvPr/>
            </p:nvGrpSpPr>
            <p:grpSpPr>
              <a:xfrm flipH="1" flipV="1">
                <a:off x="7219934" y="3281572"/>
                <a:ext cx="1285639" cy="1075636"/>
                <a:chOff x="7272833" y="2582131"/>
                <a:chExt cx="1285639" cy="1075636"/>
              </a:xfrm>
            </p:grpSpPr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xmlns="" id="{B624419C-6249-7445-AFCD-B43ED0E49062}"/>
                    </a:ext>
                  </a:extLst>
                </p:cNvPr>
                <p:cNvGrpSpPr/>
                <p:nvPr/>
              </p:nvGrpSpPr>
              <p:grpSpPr>
                <a:xfrm>
                  <a:off x="7272833" y="2758417"/>
                  <a:ext cx="518990" cy="671709"/>
                  <a:chOff x="6197295" y="2919649"/>
                  <a:chExt cx="518990" cy="671709"/>
                </a:xfrm>
              </p:grpSpPr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xmlns="" id="{F41E8685-B1C7-0A4D-AD56-9DD678814963}"/>
                      </a:ext>
                    </a:extLst>
                  </p:cNvPr>
                  <p:cNvSpPr/>
                  <p:nvPr/>
                </p:nvSpPr>
                <p:spPr>
                  <a:xfrm>
                    <a:off x="6197295" y="2919649"/>
                    <a:ext cx="119034" cy="11903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139" name="Oval 138">
                    <a:extLst>
                      <a:ext uri="{FF2B5EF4-FFF2-40B4-BE49-F238E27FC236}">
                        <a16:creationId xmlns:a16="http://schemas.microsoft.com/office/drawing/2014/main" xmlns="" id="{F33ACA2E-B611-7147-B140-44E7F318EDA1}"/>
                      </a:ext>
                    </a:extLst>
                  </p:cNvPr>
                  <p:cNvSpPr/>
                  <p:nvPr/>
                </p:nvSpPr>
                <p:spPr>
                  <a:xfrm>
                    <a:off x="6201858" y="3390996"/>
                    <a:ext cx="119034" cy="11903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cxnSp>
                <p:nvCxnSpPr>
                  <p:cNvPr id="140" name="Straight Arrow Connector 139">
                    <a:extLst>
                      <a:ext uri="{FF2B5EF4-FFF2-40B4-BE49-F238E27FC236}">
                        <a16:creationId xmlns:a16="http://schemas.microsoft.com/office/drawing/2014/main" xmlns="" id="{CDA9D938-4AA6-E744-A0B3-CE657E9BC2FF}"/>
                      </a:ext>
                    </a:extLst>
                  </p:cNvPr>
                  <p:cNvCxnSpPr>
                    <a:cxnSpLocks/>
                    <a:stCxn id="138" idx="4"/>
                    <a:endCxn id="139" idx="0"/>
                  </p:cNvCxnSpPr>
                  <p:nvPr/>
                </p:nvCxnSpPr>
                <p:spPr>
                  <a:xfrm>
                    <a:off x="6256812" y="3038683"/>
                    <a:ext cx="4563" cy="352313"/>
                  </a:xfrm>
                  <a:prstGeom prst="straightConnector1">
                    <a:avLst/>
                  </a:prstGeom>
                  <a:ln w="3175" cmpd="sng">
                    <a:solidFill>
                      <a:schemeClr val="tx2"/>
                    </a:solidFill>
                    <a:tailEnd type="triangle" w="sm" len="sm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1" name="Oval 140">
                    <a:extLst>
                      <a:ext uri="{FF2B5EF4-FFF2-40B4-BE49-F238E27FC236}">
                        <a16:creationId xmlns:a16="http://schemas.microsoft.com/office/drawing/2014/main" xmlns="" id="{A3F20F87-BBB1-CA44-AE64-CB5F1EB98EB4}"/>
                      </a:ext>
                    </a:extLst>
                  </p:cNvPr>
                  <p:cNvSpPr/>
                  <p:nvPr/>
                </p:nvSpPr>
                <p:spPr>
                  <a:xfrm>
                    <a:off x="6597251" y="2961734"/>
                    <a:ext cx="119034" cy="11903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cxnSp>
                <p:nvCxnSpPr>
                  <p:cNvPr id="142" name="Straight Arrow Connector 141">
                    <a:extLst>
                      <a:ext uri="{FF2B5EF4-FFF2-40B4-BE49-F238E27FC236}">
                        <a16:creationId xmlns:a16="http://schemas.microsoft.com/office/drawing/2014/main" xmlns="" id="{01E91226-4AC9-4244-9FD4-D40FFF9C68DC}"/>
                      </a:ext>
                    </a:extLst>
                  </p:cNvPr>
                  <p:cNvCxnSpPr>
                    <a:cxnSpLocks/>
                    <a:stCxn id="138" idx="6"/>
                    <a:endCxn id="141" idx="2"/>
                  </p:cNvCxnSpPr>
                  <p:nvPr/>
                </p:nvCxnSpPr>
                <p:spPr>
                  <a:xfrm>
                    <a:off x="6316329" y="2979166"/>
                    <a:ext cx="280922" cy="42085"/>
                  </a:xfrm>
                  <a:prstGeom prst="straightConnector1">
                    <a:avLst/>
                  </a:prstGeom>
                  <a:ln w="3175" cmpd="sng">
                    <a:solidFill>
                      <a:schemeClr val="tx2"/>
                    </a:solidFill>
                    <a:tailEnd type="triangle" w="sm" len="sm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xmlns="" id="{D9F93117-B295-BA40-89ED-0B235C15478E}"/>
                      </a:ext>
                    </a:extLst>
                  </p:cNvPr>
                  <p:cNvSpPr/>
                  <p:nvPr/>
                </p:nvSpPr>
                <p:spPr>
                  <a:xfrm>
                    <a:off x="6597191" y="3472324"/>
                    <a:ext cx="119034" cy="11903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cxnSp>
                <p:nvCxnSpPr>
                  <p:cNvPr id="144" name="Straight Arrow Connector 143">
                    <a:extLst>
                      <a:ext uri="{FF2B5EF4-FFF2-40B4-BE49-F238E27FC236}">
                        <a16:creationId xmlns:a16="http://schemas.microsoft.com/office/drawing/2014/main" xmlns="" id="{48CBB727-AC55-744B-8F31-30DE9215D87F}"/>
                      </a:ext>
                    </a:extLst>
                  </p:cNvPr>
                  <p:cNvCxnSpPr>
                    <a:cxnSpLocks/>
                    <a:stCxn id="138" idx="5"/>
                    <a:endCxn id="143" idx="1"/>
                  </p:cNvCxnSpPr>
                  <p:nvPr/>
                </p:nvCxnSpPr>
                <p:spPr>
                  <a:xfrm>
                    <a:off x="6298897" y="3021251"/>
                    <a:ext cx="315726" cy="468505"/>
                  </a:xfrm>
                  <a:prstGeom prst="straightConnector1">
                    <a:avLst/>
                  </a:prstGeom>
                  <a:ln w="3175" cmpd="sng">
                    <a:solidFill>
                      <a:schemeClr val="tx2"/>
                    </a:solidFill>
                    <a:tailEnd type="triangle" w="sm" len="sm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Arrow Connector 144">
                    <a:extLst>
                      <a:ext uri="{FF2B5EF4-FFF2-40B4-BE49-F238E27FC236}">
                        <a16:creationId xmlns:a16="http://schemas.microsoft.com/office/drawing/2014/main" xmlns="" id="{868F3EF1-C1C9-994A-8B13-B5BEC5C9138E}"/>
                      </a:ext>
                    </a:extLst>
                  </p:cNvPr>
                  <p:cNvCxnSpPr>
                    <a:cxnSpLocks/>
                    <a:stCxn id="141" idx="3"/>
                    <a:endCxn id="139" idx="7"/>
                  </p:cNvCxnSpPr>
                  <p:nvPr/>
                </p:nvCxnSpPr>
                <p:spPr>
                  <a:xfrm flipH="1">
                    <a:off x="6303460" y="3063336"/>
                    <a:ext cx="311223" cy="345092"/>
                  </a:xfrm>
                  <a:prstGeom prst="straightConnector1">
                    <a:avLst/>
                  </a:prstGeom>
                  <a:ln w="3175" cmpd="sng">
                    <a:solidFill>
                      <a:schemeClr val="tx2"/>
                    </a:solidFill>
                    <a:tailEnd type="triangle" w="sm" len="sm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xmlns="" id="{63B66BF8-9920-BA4C-9978-B2D673A5ED3C}"/>
                    </a:ext>
                  </a:extLst>
                </p:cNvPr>
                <p:cNvSpPr/>
                <p:nvPr/>
              </p:nvSpPr>
              <p:spPr>
                <a:xfrm rot="5400000" flipH="1">
                  <a:off x="8439438" y="3538733"/>
                  <a:ext cx="119034" cy="11903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xmlns="" id="{F315B4F5-F09A-AE48-B5D6-FEED74260252}"/>
                    </a:ext>
                  </a:extLst>
                </p:cNvPr>
                <p:cNvSpPr/>
                <p:nvPr/>
              </p:nvSpPr>
              <p:spPr>
                <a:xfrm rot="5400000" flipH="1">
                  <a:off x="8306237" y="2913488"/>
                  <a:ext cx="119034" cy="11903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cxnSp>
              <p:nvCxnSpPr>
                <p:cNvPr id="131" name="Straight Arrow Connector 130">
                  <a:extLst>
                    <a:ext uri="{FF2B5EF4-FFF2-40B4-BE49-F238E27FC236}">
                      <a16:creationId xmlns:a16="http://schemas.microsoft.com/office/drawing/2014/main" xmlns="" id="{D746B3AC-80FB-6347-9347-976B8C2B49D2}"/>
                    </a:ext>
                  </a:extLst>
                </p:cNvPr>
                <p:cNvCxnSpPr>
                  <a:cxnSpLocks/>
                  <a:stCxn id="129" idx="7"/>
                  <a:endCxn id="130" idx="2"/>
                </p:cNvCxnSpPr>
                <p:nvPr/>
              </p:nvCxnSpPr>
              <p:spPr>
                <a:xfrm flipH="1" flipV="1">
                  <a:off x="8365754" y="3032522"/>
                  <a:ext cx="175286" cy="523643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xmlns="" id="{5BE45668-DE09-3447-AF05-78E71860B853}"/>
                    </a:ext>
                  </a:extLst>
                </p:cNvPr>
                <p:cNvSpPr/>
                <p:nvPr/>
              </p:nvSpPr>
              <p:spPr>
                <a:xfrm rot="5400000" flipH="1">
                  <a:off x="7842624" y="3205068"/>
                  <a:ext cx="119034" cy="11903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xmlns="" id="{9FE9DCCC-D8BA-2C40-AB06-D8A0DF681CCC}"/>
                    </a:ext>
                  </a:extLst>
                </p:cNvPr>
                <p:cNvCxnSpPr>
                  <a:cxnSpLocks/>
                  <a:stCxn id="129" idx="4"/>
                  <a:endCxn id="132" idx="1"/>
                </p:cNvCxnSpPr>
                <p:nvPr/>
              </p:nvCxnSpPr>
              <p:spPr>
                <a:xfrm flipH="1" flipV="1">
                  <a:off x="7944226" y="3306670"/>
                  <a:ext cx="495212" cy="291580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xmlns="" id="{3D459C01-CFF8-9B43-B00E-90074FAA5221}"/>
                    </a:ext>
                  </a:extLst>
                </p:cNvPr>
                <p:cNvSpPr/>
                <p:nvPr/>
              </p:nvSpPr>
              <p:spPr>
                <a:xfrm rot="5400000" flipH="1">
                  <a:off x="8063893" y="2582131"/>
                  <a:ext cx="119034" cy="11903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cxnSp>
              <p:nvCxnSpPr>
                <p:cNvPr id="135" name="Straight Arrow Connector 134">
                  <a:extLst>
                    <a:ext uri="{FF2B5EF4-FFF2-40B4-BE49-F238E27FC236}">
                      <a16:creationId xmlns:a16="http://schemas.microsoft.com/office/drawing/2014/main" xmlns="" id="{7D613586-7822-DC4B-97DE-385F67579233}"/>
                    </a:ext>
                  </a:extLst>
                </p:cNvPr>
                <p:cNvCxnSpPr>
                  <a:cxnSpLocks/>
                  <a:stCxn id="129" idx="6"/>
                  <a:endCxn id="141" idx="6"/>
                </p:cNvCxnSpPr>
                <p:nvPr/>
              </p:nvCxnSpPr>
              <p:spPr>
                <a:xfrm flipH="1" flipV="1">
                  <a:off x="7791823" y="2860019"/>
                  <a:ext cx="707132" cy="678714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>
                  <a:extLst>
                    <a:ext uri="{FF2B5EF4-FFF2-40B4-BE49-F238E27FC236}">
                      <a16:creationId xmlns:a16="http://schemas.microsoft.com/office/drawing/2014/main" xmlns="" id="{3EBB55C5-1F7A-E14B-B4BF-239B448596CA}"/>
                    </a:ext>
                  </a:extLst>
                </p:cNvPr>
                <p:cNvCxnSpPr>
                  <a:cxnSpLocks/>
                  <a:stCxn id="132" idx="7"/>
                  <a:endCxn id="130" idx="3"/>
                </p:cNvCxnSpPr>
                <p:nvPr/>
              </p:nvCxnSpPr>
              <p:spPr>
                <a:xfrm flipV="1">
                  <a:off x="7944226" y="3015090"/>
                  <a:ext cx="379443" cy="207410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xmlns="" id="{DE332733-4853-A14A-A533-E0DE1874C652}"/>
                    </a:ext>
                  </a:extLst>
                </p:cNvPr>
                <p:cNvCxnSpPr>
                  <a:cxnSpLocks/>
                  <a:stCxn id="134" idx="3"/>
                  <a:endCxn id="143" idx="7"/>
                </p:cNvCxnSpPr>
                <p:nvPr/>
              </p:nvCxnSpPr>
              <p:spPr>
                <a:xfrm flipH="1">
                  <a:off x="7774331" y="2683733"/>
                  <a:ext cx="306994" cy="644791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xmlns="" id="{49403515-4173-D64D-AFE6-21A8E8C573DD}"/>
                  </a:ext>
                </a:extLst>
              </p:cNvPr>
              <p:cNvCxnSpPr>
                <a:cxnSpLocks/>
                <a:stCxn id="161" idx="4"/>
                <a:endCxn id="134" idx="2"/>
              </p:cNvCxnSpPr>
              <p:nvPr/>
            </p:nvCxnSpPr>
            <p:spPr>
              <a:xfrm flipH="1">
                <a:off x="7654996" y="3262026"/>
                <a:ext cx="83868" cy="976148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xmlns="" id="{4F4571E0-8E14-2B4E-8C9A-0878C8F347DF}"/>
                  </a:ext>
                </a:extLst>
              </p:cNvPr>
              <p:cNvCxnSpPr>
                <a:cxnSpLocks/>
                <a:stCxn id="161" idx="5"/>
                <a:endCxn id="143" idx="5"/>
              </p:cNvCxnSpPr>
              <p:nvPr/>
            </p:nvCxnSpPr>
            <p:spPr>
              <a:xfrm>
                <a:off x="7780949" y="3244594"/>
                <a:ext cx="223126" cy="282051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xmlns="" id="{3C2841D2-DE40-A346-B3A8-0E20ED47B006}"/>
                  </a:ext>
                </a:extLst>
              </p:cNvPr>
              <p:cNvCxnSpPr>
                <a:cxnSpLocks/>
                <a:stCxn id="147" idx="4"/>
                <a:endCxn id="143" idx="2"/>
              </p:cNvCxnSpPr>
              <p:nvPr/>
            </p:nvCxnSpPr>
            <p:spPr>
              <a:xfrm flipH="1">
                <a:off x="8105677" y="3430150"/>
                <a:ext cx="340379" cy="138580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xmlns="" id="{0509809D-518E-C243-8AA3-3DF001ECE62B}"/>
                  </a:ext>
                </a:extLst>
              </p:cNvPr>
              <p:cNvCxnSpPr>
                <a:cxnSpLocks/>
                <a:stCxn id="157" idx="4"/>
                <a:endCxn id="129" idx="2"/>
              </p:cNvCxnSpPr>
              <p:nvPr/>
            </p:nvCxnSpPr>
            <p:spPr>
              <a:xfrm flipH="1">
                <a:off x="7279451" y="3180698"/>
                <a:ext cx="64080" cy="100874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xmlns="" id="{4D9DAE33-9602-1C48-B66A-AD7378963430}"/>
                </a:ext>
              </a:extLst>
            </p:cNvPr>
            <p:cNvGrpSpPr/>
            <p:nvPr/>
          </p:nvGrpSpPr>
          <p:grpSpPr>
            <a:xfrm>
              <a:off x="6935366" y="2741682"/>
              <a:ext cx="436350" cy="564751"/>
              <a:chOff x="6725640" y="2416701"/>
              <a:chExt cx="436350" cy="564751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xmlns="" id="{BDC63800-3E44-B841-8A62-D0B5205D7E96}"/>
                  </a:ext>
                </a:extLst>
              </p:cNvPr>
              <p:cNvGrpSpPr/>
              <p:nvPr/>
            </p:nvGrpSpPr>
            <p:grpSpPr>
              <a:xfrm>
                <a:off x="6725640" y="2416701"/>
                <a:ext cx="436350" cy="564751"/>
                <a:chOff x="6197295" y="2919649"/>
                <a:chExt cx="518990" cy="671709"/>
              </a:xfrm>
            </p:grpSpPr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xmlns="" id="{1E4605C5-D0F7-0E44-9D7D-8409A21C20F4}"/>
                    </a:ext>
                  </a:extLst>
                </p:cNvPr>
                <p:cNvSpPr/>
                <p:nvPr/>
              </p:nvSpPr>
              <p:spPr>
                <a:xfrm>
                  <a:off x="6197295" y="2919649"/>
                  <a:ext cx="119034" cy="11903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xmlns="" id="{C7F21B24-F155-CD44-A157-A746F0B1843C}"/>
                    </a:ext>
                  </a:extLst>
                </p:cNvPr>
                <p:cNvSpPr/>
                <p:nvPr/>
              </p:nvSpPr>
              <p:spPr>
                <a:xfrm>
                  <a:off x="6201858" y="3390996"/>
                  <a:ext cx="119034" cy="11903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xmlns="" id="{3B4245F8-1CFE-474C-92F1-F2ECBA40343B}"/>
                    </a:ext>
                  </a:extLst>
                </p:cNvPr>
                <p:cNvCxnSpPr>
                  <a:cxnSpLocks/>
                  <a:stCxn id="113" idx="4"/>
                  <a:endCxn id="114" idx="0"/>
                </p:cNvCxnSpPr>
                <p:nvPr/>
              </p:nvCxnSpPr>
              <p:spPr>
                <a:xfrm>
                  <a:off x="6256812" y="3038683"/>
                  <a:ext cx="4563" cy="352313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xmlns="" id="{6575B7DE-FF94-384E-A2A5-B203F8A35F4D}"/>
                    </a:ext>
                  </a:extLst>
                </p:cNvPr>
                <p:cNvSpPr/>
                <p:nvPr/>
              </p:nvSpPr>
              <p:spPr>
                <a:xfrm>
                  <a:off x="6597251" y="2961734"/>
                  <a:ext cx="119034" cy="11903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xmlns="" id="{712400D5-BFEE-8847-B8D9-7E51A5C11012}"/>
                    </a:ext>
                  </a:extLst>
                </p:cNvPr>
                <p:cNvCxnSpPr>
                  <a:cxnSpLocks/>
                  <a:stCxn id="113" idx="6"/>
                  <a:endCxn id="116" idx="2"/>
                </p:cNvCxnSpPr>
                <p:nvPr/>
              </p:nvCxnSpPr>
              <p:spPr>
                <a:xfrm>
                  <a:off x="6316329" y="2979166"/>
                  <a:ext cx="280922" cy="42085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xmlns="" id="{8F76E875-E4C4-7643-94CF-145CA96D05B3}"/>
                    </a:ext>
                  </a:extLst>
                </p:cNvPr>
                <p:cNvSpPr/>
                <p:nvPr/>
              </p:nvSpPr>
              <p:spPr>
                <a:xfrm>
                  <a:off x="6597191" y="3472324"/>
                  <a:ext cx="119034" cy="11903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xmlns="" id="{A37C7CE9-4E8A-1C4C-8E84-89CC5A84BE38}"/>
                    </a:ext>
                  </a:extLst>
                </p:cNvPr>
                <p:cNvCxnSpPr>
                  <a:cxnSpLocks/>
                  <a:stCxn id="113" idx="5"/>
                  <a:endCxn id="118" idx="1"/>
                </p:cNvCxnSpPr>
                <p:nvPr/>
              </p:nvCxnSpPr>
              <p:spPr>
                <a:xfrm>
                  <a:off x="6298897" y="3021251"/>
                  <a:ext cx="315726" cy="468505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xmlns="" id="{18A07B32-66A8-EC44-ADBC-9C156E272EBC}"/>
                    </a:ext>
                  </a:extLst>
                </p:cNvPr>
                <p:cNvCxnSpPr>
                  <a:cxnSpLocks/>
                  <a:stCxn id="116" idx="3"/>
                  <a:endCxn id="114" idx="7"/>
                </p:cNvCxnSpPr>
                <p:nvPr/>
              </p:nvCxnSpPr>
              <p:spPr>
                <a:xfrm flipH="1">
                  <a:off x="6303460" y="3063336"/>
                  <a:ext cx="311223" cy="345092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xmlns="" id="{3A4EAAAD-2EFF-C044-A746-867CA922F7EB}"/>
                  </a:ext>
                </a:extLst>
              </p:cNvPr>
              <p:cNvCxnSpPr>
                <a:cxnSpLocks/>
                <a:stCxn id="116" idx="4"/>
                <a:endCxn id="118" idx="0"/>
              </p:cNvCxnSpPr>
              <p:nvPr/>
            </p:nvCxnSpPr>
            <p:spPr>
              <a:xfrm flipH="1">
                <a:off x="7111900" y="2552165"/>
                <a:ext cx="50" cy="329207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xmlns="" id="{F0A8E540-EFC4-C945-A22B-BCD4D458C7DA}"/>
                  </a:ext>
                </a:extLst>
              </p:cNvPr>
              <p:cNvCxnSpPr>
                <a:cxnSpLocks/>
                <a:stCxn id="114" idx="6"/>
                <a:endCxn id="118" idx="2"/>
              </p:cNvCxnSpPr>
              <p:nvPr/>
            </p:nvCxnSpPr>
            <p:spPr>
              <a:xfrm>
                <a:off x="6829556" y="2863034"/>
                <a:ext cx="232304" cy="68378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xmlns="" id="{58F9BAED-31DA-5348-946F-C49445CEF1FB}"/>
              </a:ext>
            </a:extLst>
          </p:cNvPr>
          <p:cNvGrpSpPr/>
          <p:nvPr/>
        </p:nvGrpSpPr>
        <p:grpSpPr>
          <a:xfrm>
            <a:off x="5690228" y="1327490"/>
            <a:ext cx="958244" cy="879697"/>
            <a:chOff x="5174916" y="833129"/>
            <a:chExt cx="958244" cy="879697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xmlns="" id="{6982BFA3-CB59-174E-9D26-CC8856E18046}"/>
                </a:ext>
              </a:extLst>
            </p:cNvPr>
            <p:cNvGrpSpPr/>
            <p:nvPr/>
          </p:nvGrpSpPr>
          <p:grpSpPr>
            <a:xfrm>
              <a:off x="5174916" y="833129"/>
              <a:ext cx="958244" cy="879697"/>
              <a:chOff x="5519855" y="1285090"/>
              <a:chExt cx="2840771" cy="2607914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xmlns="" id="{111EA69E-0E05-914D-9D93-16A039B8A85A}"/>
                  </a:ext>
                </a:extLst>
              </p:cNvPr>
              <p:cNvSpPr/>
              <p:nvPr/>
            </p:nvSpPr>
            <p:spPr>
              <a:xfrm>
                <a:off x="5519855" y="1285090"/>
                <a:ext cx="1421780" cy="2607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xmlns="" id="{A4618D10-B130-444A-853F-66A029C6E53A}"/>
                  </a:ext>
                </a:extLst>
              </p:cNvPr>
              <p:cNvSpPr/>
              <p:nvPr/>
            </p:nvSpPr>
            <p:spPr>
              <a:xfrm>
                <a:off x="6938846" y="1285090"/>
                <a:ext cx="1421780" cy="2607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</p:grp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xmlns="" id="{EA426E02-7E79-9E42-93E3-A9C87B3B9169}"/>
                </a:ext>
              </a:extLst>
            </p:cNvPr>
            <p:cNvSpPr/>
            <p:nvPr/>
          </p:nvSpPr>
          <p:spPr>
            <a:xfrm>
              <a:off x="5626421" y="924922"/>
              <a:ext cx="54000" cy="5400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xmlns="" id="{0EA5F015-97B5-944C-9120-D01A9BDA69C4}"/>
                </a:ext>
              </a:extLst>
            </p:cNvPr>
            <p:cNvSpPr/>
            <p:nvPr/>
          </p:nvSpPr>
          <p:spPr>
            <a:xfrm>
              <a:off x="5623120" y="1045931"/>
              <a:ext cx="54000" cy="5400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xmlns="" id="{6C01B3C7-83DE-EF46-AC89-A27E4D98821A}"/>
                </a:ext>
              </a:extLst>
            </p:cNvPr>
            <p:cNvSpPr/>
            <p:nvPr/>
          </p:nvSpPr>
          <p:spPr>
            <a:xfrm>
              <a:off x="5623120" y="1159448"/>
              <a:ext cx="54000" cy="5400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xmlns="" id="{032CF0D8-4533-AB4F-926E-F730299E9C0C}"/>
                </a:ext>
              </a:extLst>
            </p:cNvPr>
            <p:cNvSpPr/>
            <p:nvPr/>
          </p:nvSpPr>
          <p:spPr>
            <a:xfrm>
              <a:off x="5624186" y="1296939"/>
              <a:ext cx="54000" cy="5400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xmlns="" id="{4BD637B5-CAB0-8240-BEF6-73A5F9A18975}"/>
                </a:ext>
              </a:extLst>
            </p:cNvPr>
            <p:cNvSpPr/>
            <p:nvPr/>
          </p:nvSpPr>
          <p:spPr>
            <a:xfrm>
              <a:off x="5620885" y="1417948"/>
              <a:ext cx="54000" cy="5400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xmlns="" id="{CAF7C860-591F-6245-B2A8-2D58D2548DDB}"/>
                </a:ext>
              </a:extLst>
            </p:cNvPr>
            <p:cNvSpPr/>
            <p:nvPr/>
          </p:nvSpPr>
          <p:spPr>
            <a:xfrm>
              <a:off x="5620885" y="1531465"/>
              <a:ext cx="54000" cy="5400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xmlns="" id="{4D6A9DB4-F83F-CC42-B47F-9CCAB8893CBE}"/>
              </a:ext>
            </a:extLst>
          </p:cNvPr>
          <p:cNvGrpSpPr/>
          <p:nvPr/>
        </p:nvGrpSpPr>
        <p:grpSpPr>
          <a:xfrm>
            <a:off x="6757589" y="1333981"/>
            <a:ext cx="958244" cy="879697"/>
            <a:chOff x="6301920" y="833132"/>
            <a:chExt cx="958244" cy="879697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xmlns="" id="{20E726EC-FF5D-874C-BF5D-B5EFC873B172}"/>
                </a:ext>
              </a:extLst>
            </p:cNvPr>
            <p:cNvGrpSpPr/>
            <p:nvPr/>
          </p:nvGrpSpPr>
          <p:grpSpPr>
            <a:xfrm>
              <a:off x="6301920" y="833132"/>
              <a:ext cx="958244" cy="879697"/>
              <a:chOff x="5310868" y="929201"/>
              <a:chExt cx="2840771" cy="1955316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xmlns="" id="{D8BA6EAC-2BE8-C846-AB88-1BB1E47B14B3}"/>
                  </a:ext>
                </a:extLst>
              </p:cNvPr>
              <p:cNvGrpSpPr/>
              <p:nvPr/>
            </p:nvGrpSpPr>
            <p:grpSpPr>
              <a:xfrm>
                <a:off x="5310868" y="929201"/>
                <a:ext cx="2840771" cy="977658"/>
                <a:chOff x="5519855" y="1285090"/>
                <a:chExt cx="2840771" cy="260791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xmlns="" id="{EE8C3F01-A18F-8A4C-ACFF-9ABCA2A97BD8}"/>
                    </a:ext>
                  </a:extLst>
                </p:cNvPr>
                <p:cNvSpPr/>
                <p:nvPr/>
              </p:nvSpPr>
              <p:spPr>
                <a:xfrm>
                  <a:off x="5519855" y="1285090"/>
                  <a:ext cx="1421780" cy="26079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xmlns="" id="{5AC2CB28-7305-134F-85EC-E834BD111697}"/>
                    </a:ext>
                  </a:extLst>
                </p:cNvPr>
                <p:cNvSpPr/>
                <p:nvPr/>
              </p:nvSpPr>
              <p:spPr>
                <a:xfrm>
                  <a:off x="6938846" y="1285090"/>
                  <a:ext cx="1421780" cy="26079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xmlns="" id="{2B7F5904-8100-4B43-BD0A-E2295ECF82F3}"/>
                  </a:ext>
                </a:extLst>
              </p:cNvPr>
              <p:cNvGrpSpPr/>
              <p:nvPr/>
            </p:nvGrpSpPr>
            <p:grpSpPr>
              <a:xfrm>
                <a:off x="5310868" y="1906859"/>
                <a:ext cx="2840771" cy="977658"/>
                <a:chOff x="5519855" y="1285090"/>
                <a:chExt cx="2840771" cy="2607914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xmlns="" id="{E85F530D-D73C-1542-8203-B8A81237B618}"/>
                    </a:ext>
                  </a:extLst>
                </p:cNvPr>
                <p:cNvSpPr/>
                <p:nvPr/>
              </p:nvSpPr>
              <p:spPr>
                <a:xfrm>
                  <a:off x="5519855" y="1285090"/>
                  <a:ext cx="1421780" cy="26079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xmlns="" id="{F346D611-D9DC-9F41-9ACD-6B1090B99321}"/>
                    </a:ext>
                  </a:extLst>
                </p:cNvPr>
                <p:cNvSpPr/>
                <p:nvPr/>
              </p:nvSpPr>
              <p:spPr>
                <a:xfrm>
                  <a:off x="6938846" y="1285090"/>
                  <a:ext cx="1421780" cy="26079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</p:grpSp>
        </p:grp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xmlns="" id="{B5BC0868-DE3C-924C-8F1A-55DF702695C8}"/>
                </a:ext>
              </a:extLst>
            </p:cNvPr>
            <p:cNvSpPr/>
            <p:nvPr/>
          </p:nvSpPr>
          <p:spPr>
            <a:xfrm>
              <a:off x="6755988" y="933127"/>
              <a:ext cx="54000" cy="5400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xmlns="" id="{5E4046EA-057C-1D4D-AD8D-2C158A9DCF69}"/>
                </a:ext>
              </a:extLst>
            </p:cNvPr>
            <p:cNvSpPr/>
            <p:nvPr/>
          </p:nvSpPr>
          <p:spPr>
            <a:xfrm>
              <a:off x="6752687" y="1054136"/>
              <a:ext cx="54000" cy="5400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xmlns="" id="{5C31D59E-F63B-8042-9F4F-8526BCB6D56E}"/>
                </a:ext>
              </a:extLst>
            </p:cNvPr>
            <p:cNvSpPr/>
            <p:nvPr/>
          </p:nvSpPr>
          <p:spPr>
            <a:xfrm>
              <a:off x="6752687" y="1167653"/>
              <a:ext cx="54000" cy="5400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xmlns="" id="{45549E7F-F6E8-1748-83E7-26F130ED2908}"/>
                </a:ext>
              </a:extLst>
            </p:cNvPr>
            <p:cNvSpPr/>
            <p:nvPr/>
          </p:nvSpPr>
          <p:spPr>
            <a:xfrm>
              <a:off x="6753753" y="1305144"/>
              <a:ext cx="54000" cy="5400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xmlns="" id="{B82E1B25-EC22-9149-B717-5158B277D1EB}"/>
                </a:ext>
              </a:extLst>
            </p:cNvPr>
            <p:cNvSpPr/>
            <p:nvPr/>
          </p:nvSpPr>
          <p:spPr>
            <a:xfrm>
              <a:off x="6750452" y="1426153"/>
              <a:ext cx="54000" cy="5400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xmlns="" id="{57D025C2-5CE1-6B40-9900-702C0B3372FF}"/>
                </a:ext>
              </a:extLst>
            </p:cNvPr>
            <p:cNvSpPr/>
            <p:nvPr/>
          </p:nvSpPr>
          <p:spPr>
            <a:xfrm>
              <a:off x="6750452" y="1539670"/>
              <a:ext cx="54000" cy="54000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/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xmlns="" id="{B6518C5C-4CCC-AE4E-813C-34C84F940D2E}"/>
                </a:ext>
              </a:extLst>
            </p:cNvPr>
            <p:cNvGrpSpPr/>
            <p:nvPr/>
          </p:nvGrpSpPr>
          <p:grpSpPr>
            <a:xfrm>
              <a:off x="6365337" y="1239490"/>
              <a:ext cx="328104" cy="60307"/>
              <a:chOff x="6036516" y="1471405"/>
              <a:chExt cx="328104" cy="60307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xmlns="" id="{57AFB2DE-1E48-9645-86AA-5C6744521806}"/>
                  </a:ext>
                </a:extLst>
              </p:cNvPr>
              <p:cNvSpPr/>
              <p:nvPr/>
            </p:nvSpPr>
            <p:spPr>
              <a:xfrm>
                <a:off x="6173568" y="1471405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xmlns="" id="{0DC4F936-1267-2645-9EC9-A2CC43786758}"/>
                  </a:ext>
                </a:extLst>
              </p:cNvPr>
              <p:cNvSpPr/>
              <p:nvPr/>
            </p:nvSpPr>
            <p:spPr>
              <a:xfrm>
                <a:off x="6310620" y="1477712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xmlns="" id="{CFBB8104-8BED-7242-A449-BA60BCEDAE83}"/>
                  </a:ext>
                </a:extLst>
              </p:cNvPr>
              <p:cNvSpPr/>
              <p:nvPr/>
            </p:nvSpPr>
            <p:spPr>
              <a:xfrm>
                <a:off x="6036516" y="1472373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xmlns="" id="{E9E96929-7164-DA47-9D92-AF4B652A19A8}"/>
                </a:ext>
              </a:extLst>
            </p:cNvPr>
            <p:cNvGrpSpPr/>
            <p:nvPr/>
          </p:nvGrpSpPr>
          <p:grpSpPr>
            <a:xfrm>
              <a:off x="6870989" y="1245446"/>
              <a:ext cx="328104" cy="60307"/>
              <a:chOff x="6036516" y="1471405"/>
              <a:chExt cx="328104" cy="60307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xmlns="" id="{44E503F7-2B3C-0F45-8EF8-9115AD73A46B}"/>
                  </a:ext>
                </a:extLst>
              </p:cNvPr>
              <p:cNvSpPr/>
              <p:nvPr/>
            </p:nvSpPr>
            <p:spPr>
              <a:xfrm>
                <a:off x="6173568" y="1471405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xmlns="" id="{F3B418F8-CA96-3846-8B83-70A85401BE65}"/>
                  </a:ext>
                </a:extLst>
              </p:cNvPr>
              <p:cNvSpPr/>
              <p:nvPr/>
            </p:nvSpPr>
            <p:spPr>
              <a:xfrm>
                <a:off x="6310620" y="1477712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xmlns="" id="{4E90412F-2519-D047-B5DE-482F84643D6B}"/>
                  </a:ext>
                </a:extLst>
              </p:cNvPr>
              <p:cNvSpPr/>
              <p:nvPr/>
            </p:nvSpPr>
            <p:spPr>
              <a:xfrm>
                <a:off x="6036516" y="1472373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</p:grp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xmlns="" id="{B34DC777-194C-0B42-BA83-3DE85D1465AC}"/>
              </a:ext>
            </a:extLst>
          </p:cNvPr>
          <p:cNvGrpSpPr/>
          <p:nvPr/>
        </p:nvGrpSpPr>
        <p:grpSpPr>
          <a:xfrm>
            <a:off x="7824949" y="1333982"/>
            <a:ext cx="958715" cy="879701"/>
            <a:chOff x="7425622" y="833130"/>
            <a:chExt cx="958715" cy="879701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xmlns="" id="{F5472D00-1BE4-7041-B8FC-3998B019A049}"/>
                </a:ext>
              </a:extLst>
            </p:cNvPr>
            <p:cNvGrpSpPr/>
            <p:nvPr/>
          </p:nvGrpSpPr>
          <p:grpSpPr>
            <a:xfrm>
              <a:off x="7425622" y="833130"/>
              <a:ext cx="958715" cy="879701"/>
              <a:chOff x="7438556" y="1062513"/>
              <a:chExt cx="958715" cy="879701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xmlns="" id="{49CC0D2A-C265-AD4E-8267-2659BD4F1FCE}"/>
                  </a:ext>
                </a:extLst>
              </p:cNvPr>
              <p:cNvGrpSpPr/>
              <p:nvPr/>
            </p:nvGrpSpPr>
            <p:grpSpPr>
              <a:xfrm>
                <a:off x="7438556" y="1062513"/>
                <a:ext cx="958715" cy="439851"/>
                <a:chOff x="6949440" y="1146790"/>
                <a:chExt cx="958715" cy="439851"/>
              </a:xfrm>
            </p:grpSpPr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xmlns="" id="{BECE951E-E45E-8F46-93F2-84E4EDA0B962}"/>
                    </a:ext>
                  </a:extLst>
                </p:cNvPr>
                <p:cNvGrpSpPr/>
                <p:nvPr/>
              </p:nvGrpSpPr>
              <p:grpSpPr>
                <a:xfrm>
                  <a:off x="6949440" y="1146790"/>
                  <a:ext cx="478653" cy="439850"/>
                  <a:chOff x="5310862" y="929201"/>
                  <a:chExt cx="2837990" cy="1955320"/>
                </a:xfrm>
              </p:grpSpPr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xmlns="" id="{6DD3F72F-49A6-AC4B-A22F-A5C33C3E8701}"/>
                      </a:ext>
                    </a:extLst>
                  </p:cNvPr>
                  <p:cNvSpPr/>
                  <p:nvPr/>
                </p:nvSpPr>
                <p:spPr>
                  <a:xfrm>
                    <a:off x="5310862" y="929201"/>
                    <a:ext cx="2837978" cy="9776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xmlns="" id="{1BBCD9A3-5768-F641-A3F0-6A0EC6C41C38}"/>
                      </a:ext>
                    </a:extLst>
                  </p:cNvPr>
                  <p:cNvSpPr/>
                  <p:nvPr/>
                </p:nvSpPr>
                <p:spPr>
                  <a:xfrm>
                    <a:off x="5310868" y="1906861"/>
                    <a:ext cx="2837984" cy="9776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</p:grpSp>
            <p:grpSp>
              <p:nvGrpSpPr>
                <p:cNvPr id="206" name="Group 205">
                  <a:extLst>
                    <a:ext uri="{FF2B5EF4-FFF2-40B4-BE49-F238E27FC236}">
                      <a16:creationId xmlns:a16="http://schemas.microsoft.com/office/drawing/2014/main" xmlns="" id="{F83BFE3E-8116-3047-A3F1-47BCD8FE6571}"/>
                    </a:ext>
                  </a:extLst>
                </p:cNvPr>
                <p:cNvGrpSpPr/>
                <p:nvPr/>
              </p:nvGrpSpPr>
              <p:grpSpPr>
                <a:xfrm>
                  <a:off x="7428091" y="1146791"/>
                  <a:ext cx="480064" cy="439850"/>
                  <a:chOff x="5305283" y="929201"/>
                  <a:chExt cx="2846356" cy="1955320"/>
                </a:xfrm>
              </p:grpSpPr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xmlns="" id="{959D0BE0-4628-614B-B1A6-34EEBF638CF7}"/>
                      </a:ext>
                    </a:extLst>
                  </p:cNvPr>
                  <p:cNvSpPr/>
                  <p:nvPr/>
                </p:nvSpPr>
                <p:spPr>
                  <a:xfrm>
                    <a:off x="5305283" y="929201"/>
                    <a:ext cx="2846356" cy="9776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xmlns="" id="{E2495FC8-39EC-1D4B-AFBD-F7A03B1135A4}"/>
                      </a:ext>
                    </a:extLst>
                  </p:cNvPr>
                  <p:cNvSpPr/>
                  <p:nvPr/>
                </p:nvSpPr>
                <p:spPr>
                  <a:xfrm>
                    <a:off x="5305295" y="1906861"/>
                    <a:ext cx="2846344" cy="9776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</p:grp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xmlns="" id="{2585E984-1C7C-954B-95A8-2433F16BA478}"/>
                  </a:ext>
                </a:extLst>
              </p:cNvPr>
              <p:cNvGrpSpPr/>
              <p:nvPr/>
            </p:nvGrpSpPr>
            <p:grpSpPr>
              <a:xfrm>
                <a:off x="7438556" y="1502363"/>
                <a:ext cx="958715" cy="439851"/>
                <a:chOff x="6949440" y="1146790"/>
                <a:chExt cx="958715" cy="439851"/>
              </a:xfrm>
            </p:grpSpPr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xmlns="" id="{60A11C0B-CF8C-5E4D-ADCE-29485AD49C40}"/>
                    </a:ext>
                  </a:extLst>
                </p:cNvPr>
                <p:cNvGrpSpPr/>
                <p:nvPr/>
              </p:nvGrpSpPr>
              <p:grpSpPr>
                <a:xfrm>
                  <a:off x="6949440" y="1146790"/>
                  <a:ext cx="478653" cy="439850"/>
                  <a:chOff x="5310862" y="929201"/>
                  <a:chExt cx="2837990" cy="1955320"/>
                </a:xfrm>
              </p:grpSpPr>
              <p:sp>
                <p:nvSpPr>
                  <p:cNvPr id="203" name="Rectangle 202">
                    <a:extLst>
                      <a:ext uri="{FF2B5EF4-FFF2-40B4-BE49-F238E27FC236}">
                        <a16:creationId xmlns:a16="http://schemas.microsoft.com/office/drawing/2014/main" xmlns="" id="{FEED2617-3E8D-C848-A612-CFF773C6EFB6}"/>
                      </a:ext>
                    </a:extLst>
                  </p:cNvPr>
                  <p:cNvSpPr/>
                  <p:nvPr/>
                </p:nvSpPr>
                <p:spPr>
                  <a:xfrm>
                    <a:off x="5310862" y="929201"/>
                    <a:ext cx="2837978" cy="9776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xmlns="" id="{5BC78349-95ED-D84B-9594-0E16FDF39F3E}"/>
                      </a:ext>
                    </a:extLst>
                  </p:cNvPr>
                  <p:cNvSpPr/>
                  <p:nvPr/>
                </p:nvSpPr>
                <p:spPr>
                  <a:xfrm>
                    <a:off x="5310868" y="1906861"/>
                    <a:ext cx="2837984" cy="9776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</p:grpSp>
            <p:grpSp>
              <p:nvGrpSpPr>
                <p:cNvPr id="200" name="Group 199">
                  <a:extLst>
                    <a:ext uri="{FF2B5EF4-FFF2-40B4-BE49-F238E27FC236}">
                      <a16:creationId xmlns:a16="http://schemas.microsoft.com/office/drawing/2014/main" xmlns="" id="{D06882F2-3EE8-C146-9497-A27FDF4D0291}"/>
                    </a:ext>
                  </a:extLst>
                </p:cNvPr>
                <p:cNvGrpSpPr/>
                <p:nvPr/>
              </p:nvGrpSpPr>
              <p:grpSpPr>
                <a:xfrm>
                  <a:off x="7428091" y="1146791"/>
                  <a:ext cx="480064" cy="439850"/>
                  <a:chOff x="5305283" y="929201"/>
                  <a:chExt cx="2846356" cy="1955320"/>
                </a:xfrm>
              </p:grpSpPr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xmlns="" id="{C818511C-E26B-6E46-BCA8-AE82D67A1A2A}"/>
                      </a:ext>
                    </a:extLst>
                  </p:cNvPr>
                  <p:cNvSpPr/>
                  <p:nvPr/>
                </p:nvSpPr>
                <p:spPr>
                  <a:xfrm>
                    <a:off x="5305283" y="929201"/>
                    <a:ext cx="2846356" cy="9776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xmlns="" id="{C0B2404A-5BBB-E048-8472-8EB424202061}"/>
                      </a:ext>
                    </a:extLst>
                  </p:cNvPr>
                  <p:cNvSpPr/>
                  <p:nvPr/>
                </p:nvSpPr>
                <p:spPr>
                  <a:xfrm>
                    <a:off x="5305295" y="1906861"/>
                    <a:ext cx="2846344" cy="9776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</p:grpSp>
          </p:grp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xmlns="" id="{E2E33094-1EDB-3C46-A874-22F5D917AAF2}"/>
                </a:ext>
              </a:extLst>
            </p:cNvPr>
            <p:cNvGrpSpPr/>
            <p:nvPr/>
          </p:nvGrpSpPr>
          <p:grpSpPr>
            <a:xfrm>
              <a:off x="7463150" y="1239491"/>
              <a:ext cx="877276" cy="54000"/>
              <a:chOff x="7438556" y="2399147"/>
              <a:chExt cx="877276" cy="54000"/>
            </a:xfrm>
          </p:grpSpPr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xmlns="" id="{BE72CAAD-1F98-7D4C-BA0E-348DCF8C6FA3}"/>
                  </a:ext>
                </a:extLst>
              </p:cNvPr>
              <p:cNvSpPr/>
              <p:nvPr/>
            </p:nvSpPr>
            <p:spPr>
              <a:xfrm>
                <a:off x="7538179" y="2399147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xmlns="" id="{6CB000D0-48D0-FB45-A3A7-A5977CF8DDB0}"/>
                  </a:ext>
                </a:extLst>
              </p:cNvPr>
              <p:cNvSpPr/>
              <p:nvPr/>
            </p:nvSpPr>
            <p:spPr>
              <a:xfrm>
                <a:off x="7438556" y="2399147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xmlns="" id="{4D683312-4369-514E-801C-BE4568C17AE0}"/>
                  </a:ext>
                </a:extLst>
              </p:cNvPr>
              <p:cNvSpPr/>
              <p:nvPr/>
            </p:nvSpPr>
            <p:spPr>
              <a:xfrm>
                <a:off x="7785129" y="2399147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xmlns="" id="{E4C7308A-9746-AF4D-9DEE-2961AB36BC55}"/>
                  </a:ext>
                </a:extLst>
              </p:cNvPr>
              <p:cNvSpPr/>
              <p:nvPr/>
            </p:nvSpPr>
            <p:spPr>
              <a:xfrm>
                <a:off x="7685506" y="2399147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xmlns="" id="{3AA2FBEE-479B-E74F-BD7F-2E6C0747F1C5}"/>
                  </a:ext>
                </a:extLst>
              </p:cNvPr>
              <p:cNvSpPr/>
              <p:nvPr/>
            </p:nvSpPr>
            <p:spPr>
              <a:xfrm>
                <a:off x="8032026" y="2399147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xmlns="" id="{0BF223D0-91AB-824F-967A-E7793C31B1D0}"/>
                  </a:ext>
                </a:extLst>
              </p:cNvPr>
              <p:cNvSpPr/>
              <p:nvPr/>
            </p:nvSpPr>
            <p:spPr>
              <a:xfrm>
                <a:off x="7932403" y="2399147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xmlns="" id="{2BAB55C1-86AD-9641-A2C7-A514D168E8A1}"/>
                  </a:ext>
                </a:extLst>
              </p:cNvPr>
              <p:cNvSpPr/>
              <p:nvPr/>
            </p:nvSpPr>
            <p:spPr>
              <a:xfrm>
                <a:off x="8261832" y="2399147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xmlns="" id="{6C2E9D28-561F-CF48-B71C-E86BB3D30AC2}"/>
                  </a:ext>
                </a:extLst>
              </p:cNvPr>
              <p:cNvSpPr/>
              <p:nvPr/>
            </p:nvSpPr>
            <p:spPr>
              <a:xfrm>
                <a:off x="8162209" y="2399147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xmlns="" id="{9AACEFF8-3723-7548-98C6-540646829ABF}"/>
                </a:ext>
              </a:extLst>
            </p:cNvPr>
            <p:cNvGrpSpPr/>
            <p:nvPr/>
          </p:nvGrpSpPr>
          <p:grpSpPr>
            <a:xfrm>
              <a:off x="7463150" y="1465275"/>
              <a:ext cx="877276" cy="54000"/>
              <a:chOff x="7438556" y="2399147"/>
              <a:chExt cx="877276" cy="54000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xmlns="" id="{08990B22-08E5-E149-8D40-B8FC2BD2368F}"/>
                  </a:ext>
                </a:extLst>
              </p:cNvPr>
              <p:cNvSpPr/>
              <p:nvPr/>
            </p:nvSpPr>
            <p:spPr>
              <a:xfrm>
                <a:off x="7538179" y="2399147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xmlns="" id="{6874E79A-40ED-D647-AAAD-C1A115C74597}"/>
                  </a:ext>
                </a:extLst>
              </p:cNvPr>
              <p:cNvSpPr/>
              <p:nvPr/>
            </p:nvSpPr>
            <p:spPr>
              <a:xfrm>
                <a:off x="7438556" y="2399147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xmlns="" id="{4F9C839D-B9DB-674D-8A15-F85A26DEC998}"/>
                  </a:ext>
                </a:extLst>
              </p:cNvPr>
              <p:cNvSpPr/>
              <p:nvPr/>
            </p:nvSpPr>
            <p:spPr>
              <a:xfrm>
                <a:off x="7785129" y="2399147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xmlns="" id="{3E3B41EC-CBE4-0B41-B71E-7FDF56D55FF2}"/>
                  </a:ext>
                </a:extLst>
              </p:cNvPr>
              <p:cNvSpPr/>
              <p:nvPr/>
            </p:nvSpPr>
            <p:spPr>
              <a:xfrm>
                <a:off x="7685506" y="2399147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xmlns="" id="{C74D633F-2C1F-5343-8579-A3E77A0959D9}"/>
                  </a:ext>
                </a:extLst>
              </p:cNvPr>
              <p:cNvSpPr/>
              <p:nvPr/>
            </p:nvSpPr>
            <p:spPr>
              <a:xfrm>
                <a:off x="8032026" y="2399147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xmlns="" id="{0DFBD452-C805-6A4F-8A39-8F28FED1D538}"/>
                  </a:ext>
                </a:extLst>
              </p:cNvPr>
              <p:cNvSpPr/>
              <p:nvPr/>
            </p:nvSpPr>
            <p:spPr>
              <a:xfrm>
                <a:off x="7932403" y="2399147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xmlns="" id="{687EBA54-9F5C-6840-8AEC-8B81726F85FC}"/>
                  </a:ext>
                </a:extLst>
              </p:cNvPr>
              <p:cNvSpPr/>
              <p:nvPr/>
            </p:nvSpPr>
            <p:spPr>
              <a:xfrm>
                <a:off x="8261832" y="2399147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xmlns="" id="{47B22E12-6876-BB44-AA0C-18EA1D0F5BD1}"/>
                  </a:ext>
                </a:extLst>
              </p:cNvPr>
              <p:cNvSpPr/>
              <p:nvPr/>
            </p:nvSpPr>
            <p:spPr>
              <a:xfrm>
                <a:off x="8162209" y="2399147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xmlns="" id="{338DA900-FD81-8145-9DD0-61BFAF2AA1B2}"/>
                </a:ext>
              </a:extLst>
            </p:cNvPr>
            <p:cNvGrpSpPr/>
            <p:nvPr/>
          </p:nvGrpSpPr>
          <p:grpSpPr>
            <a:xfrm>
              <a:off x="7876465" y="1087510"/>
              <a:ext cx="54000" cy="140338"/>
              <a:chOff x="7889399" y="1316893"/>
              <a:chExt cx="54000" cy="140338"/>
            </a:xfrm>
          </p:grpSpPr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xmlns="" id="{66DC5FD7-106A-BF42-920E-EFB8BE9CB5A8}"/>
                  </a:ext>
                </a:extLst>
              </p:cNvPr>
              <p:cNvSpPr/>
              <p:nvPr/>
            </p:nvSpPr>
            <p:spPr>
              <a:xfrm>
                <a:off x="7889399" y="1316893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xmlns="" id="{6CD1C1FB-240E-D24B-B06A-12A7E13248D4}"/>
                  </a:ext>
                </a:extLst>
              </p:cNvPr>
              <p:cNvSpPr/>
              <p:nvPr/>
            </p:nvSpPr>
            <p:spPr>
              <a:xfrm>
                <a:off x="7889399" y="1403231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xmlns="" id="{098C45A8-09FB-D04B-A9BC-513AA938C6DA}"/>
                </a:ext>
              </a:extLst>
            </p:cNvPr>
            <p:cNvGrpSpPr/>
            <p:nvPr/>
          </p:nvGrpSpPr>
          <p:grpSpPr>
            <a:xfrm>
              <a:off x="7876465" y="1316660"/>
              <a:ext cx="54000" cy="140338"/>
              <a:chOff x="7889399" y="1316893"/>
              <a:chExt cx="54000" cy="140338"/>
            </a:xfrm>
          </p:grpSpPr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xmlns="" id="{F190F97F-8A12-C44B-980A-48EAEBF5CCBC}"/>
                  </a:ext>
                </a:extLst>
              </p:cNvPr>
              <p:cNvSpPr/>
              <p:nvPr/>
            </p:nvSpPr>
            <p:spPr>
              <a:xfrm>
                <a:off x="7889399" y="1316893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xmlns="" id="{49CDC494-F6B1-734E-A5A6-13A43CF36759}"/>
                  </a:ext>
                </a:extLst>
              </p:cNvPr>
              <p:cNvSpPr/>
              <p:nvPr/>
            </p:nvSpPr>
            <p:spPr>
              <a:xfrm>
                <a:off x="7889399" y="1403231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xmlns="" id="{BB7F0D30-BA28-2D42-AC94-7264C2AF20CE}"/>
                </a:ext>
              </a:extLst>
            </p:cNvPr>
            <p:cNvGrpSpPr/>
            <p:nvPr/>
          </p:nvGrpSpPr>
          <p:grpSpPr>
            <a:xfrm>
              <a:off x="7879033" y="1551981"/>
              <a:ext cx="54000" cy="140338"/>
              <a:chOff x="7889399" y="1316893"/>
              <a:chExt cx="54000" cy="140338"/>
            </a:xfrm>
          </p:grpSpPr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xmlns="" id="{A4CC92D0-09A3-9D41-9B25-320C80721947}"/>
                  </a:ext>
                </a:extLst>
              </p:cNvPr>
              <p:cNvSpPr/>
              <p:nvPr/>
            </p:nvSpPr>
            <p:spPr>
              <a:xfrm>
                <a:off x="7889399" y="1316893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xmlns="" id="{DD5AE476-A76A-154A-AD6A-9902CF439C2D}"/>
                  </a:ext>
                </a:extLst>
              </p:cNvPr>
              <p:cNvSpPr/>
              <p:nvPr/>
            </p:nvSpPr>
            <p:spPr>
              <a:xfrm>
                <a:off x="7889399" y="1403231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xmlns="" id="{93C0266E-FAC0-624D-9F07-FE43F108A6AB}"/>
                </a:ext>
              </a:extLst>
            </p:cNvPr>
            <p:cNvGrpSpPr/>
            <p:nvPr/>
          </p:nvGrpSpPr>
          <p:grpSpPr>
            <a:xfrm>
              <a:off x="7466542" y="1023385"/>
              <a:ext cx="877276" cy="54000"/>
              <a:chOff x="7438556" y="2399147"/>
              <a:chExt cx="877276" cy="54000"/>
            </a:xfrm>
          </p:grpSpPr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xmlns="" id="{36B920A9-DFEE-5847-8F11-995D5F1965F9}"/>
                  </a:ext>
                </a:extLst>
              </p:cNvPr>
              <p:cNvSpPr/>
              <p:nvPr/>
            </p:nvSpPr>
            <p:spPr>
              <a:xfrm>
                <a:off x="7538179" y="2399147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xmlns="" id="{CEEAEDD6-F404-5F44-A101-ACCDD487A68F}"/>
                  </a:ext>
                </a:extLst>
              </p:cNvPr>
              <p:cNvSpPr/>
              <p:nvPr/>
            </p:nvSpPr>
            <p:spPr>
              <a:xfrm>
                <a:off x="7438556" y="2399147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xmlns="" id="{1FBBD6FD-4FC4-8348-A187-3273056817D8}"/>
                  </a:ext>
                </a:extLst>
              </p:cNvPr>
              <p:cNvSpPr/>
              <p:nvPr/>
            </p:nvSpPr>
            <p:spPr>
              <a:xfrm>
                <a:off x="7785129" y="2399147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xmlns="" id="{D74138C6-7B49-1E43-A6C2-82E249230E03}"/>
                  </a:ext>
                </a:extLst>
              </p:cNvPr>
              <p:cNvSpPr/>
              <p:nvPr/>
            </p:nvSpPr>
            <p:spPr>
              <a:xfrm>
                <a:off x="7685506" y="2399147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xmlns="" id="{BE2BD848-27F3-BA48-A175-318F37A717D7}"/>
                  </a:ext>
                </a:extLst>
              </p:cNvPr>
              <p:cNvSpPr/>
              <p:nvPr/>
            </p:nvSpPr>
            <p:spPr>
              <a:xfrm>
                <a:off x="8032026" y="2399147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xmlns="" id="{DE4359B7-DD28-E947-B059-B3E3F8E56A08}"/>
                  </a:ext>
                </a:extLst>
              </p:cNvPr>
              <p:cNvSpPr/>
              <p:nvPr/>
            </p:nvSpPr>
            <p:spPr>
              <a:xfrm>
                <a:off x="7932403" y="2399147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xmlns="" id="{1B3672DA-DE61-DB4E-BCFE-DE47FF8FE121}"/>
                  </a:ext>
                </a:extLst>
              </p:cNvPr>
              <p:cNvSpPr/>
              <p:nvPr/>
            </p:nvSpPr>
            <p:spPr>
              <a:xfrm>
                <a:off x="8261832" y="2399147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xmlns="" id="{AF87D87F-4C63-874F-8DC6-9CA8101D7C82}"/>
                  </a:ext>
                </a:extLst>
              </p:cNvPr>
              <p:cNvSpPr/>
              <p:nvPr/>
            </p:nvSpPr>
            <p:spPr>
              <a:xfrm>
                <a:off x="8162209" y="2399147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xmlns="" id="{8EB81A57-B4D2-814A-9AE5-9F396554B56F}"/>
                </a:ext>
              </a:extLst>
            </p:cNvPr>
            <p:cNvGrpSpPr/>
            <p:nvPr/>
          </p:nvGrpSpPr>
          <p:grpSpPr>
            <a:xfrm>
              <a:off x="7879857" y="871404"/>
              <a:ext cx="54000" cy="140338"/>
              <a:chOff x="7889399" y="1316893"/>
              <a:chExt cx="54000" cy="140338"/>
            </a:xfrm>
          </p:grpSpPr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xmlns="" id="{0D1C7897-9854-6841-ADD9-BC8585D299D9}"/>
                  </a:ext>
                </a:extLst>
              </p:cNvPr>
              <p:cNvSpPr/>
              <p:nvPr/>
            </p:nvSpPr>
            <p:spPr>
              <a:xfrm>
                <a:off x="7889399" y="1316893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xmlns="" id="{ED633B7A-3A97-C741-858F-422AC39A4D8D}"/>
                  </a:ext>
                </a:extLst>
              </p:cNvPr>
              <p:cNvSpPr/>
              <p:nvPr/>
            </p:nvSpPr>
            <p:spPr>
              <a:xfrm>
                <a:off x="7889399" y="1403231"/>
                <a:ext cx="54000" cy="54000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</p:grp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xmlns="" id="{6B24A23B-894F-9B45-B49C-075D9A15C22B}"/>
              </a:ext>
            </a:extLst>
          </p:cNvPr>
          <p:cNvGrpSpPr/>
          <p:nvPr/>
        </p:nvGrpSpPr>
        <p:grpSpPr>
          <a:xfrm>
            <a:off x="5994234" y="3930721"/>
            <a:ext cx="2565024" cy="2201159"/>
            <a:chOff x="5565921" y="3444970"/>
            <a:chExt cx="3181324" cy="2730033"/>
          </a:xfrm>
        </p:grpSpPr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xmlns="" id="{85C271A3-38AF-E740-A827-909364886F59}"/>
                </a:ext>
              </a:extLst>
            </p:cNvPr>
            <p:cNvGrpSpPr/>
            <p:nvPr/>
          </p:nvGrpSpPr>
          <p:grpSpPr>
            <a:xfrm>
              <a:off x="6212072" y="3444970"/>
              <a:ext cx="2048365" cy="2730033"/>
              <a:chOff x="7219934" y="2564402"/>
              <a:chExt cx="1345156" cy="1792806"/>
            </a:xfrm>
          </p:grpSpPr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xmlns="" id="{E87FB05D-4D78-D44F-A3A3-C255E64F7625}"/>
                  </a:ext>
                </a:extLst>
              </p:cNvPr>
              <p:cNvGrpSpPr/>
              <p:nvPr/>
            </p:nvGrpSpPr>
            <p:grpSpPr>
              <a:xfrm>
                <a:off x="7279451" y="2564402"/>
                <a:ext cx="1285639" cy="925265"/>
                <a:chOff x="7272833" y="2732502"/>
                <a:chExt cx="1285639" cy="925265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xmlns="" id="{877EDD5B-B478-4C4A-A048-9FD37475E21F}"/>
                    </a:ext>
                  </a:extLst>
                </p:cNvPr>
                <p:cNvGrpSpPr/>
                <p:nvPr/>
              </p:nvGrpSpPr>
              <p:grpSpPr>
                <a:xfrm>
                  <a:off x="7272833" y="2758417"/>
                  <a:ext cx="518990" cy="671709"/>
                  <a:chOff x="6197295" y="2919649"/>
                  <a:chExt cx="518990" cy="671709"/>
                </a:xfrm>
              </p:grpSpPr>
              <p:sp>
                <p:nvSpPr>
                  <p:cNvPr id="289" name="Oval 288">
                    <a:extLst>
                      <a:ext uri="{FF2B5EF4-FFF2-40B4-BE49-F238E27FC236}">
                        <a16:creationId xmlns:a16="http://schemas.microsoft.com/office/drawing/2014/main" xmlns="" id="{18E9EF3B-293C-7D47-A5EC-60F881FE0D5A}"/>
                      </a:ext>
                    </a:extLst>
                  </p:cNvPr>
                  <p:cNvSpPr/>
                  <p:nvPr/>
                </p:nvSpPr>
                <p:spPr>
                  <a:xfrm>
                    <a:off x="6197295" y="2919649"/>
                    <a:ext cx="119034" cy="11903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290" name="Oval 289">
                    <a:extLst>
                      <a:ext uri="{FF2B5EF4-FFF2-40B4-BE49-F238E27FC236}">
                        <a16:creationId xmlns:a16="http://schemas.microsoft.com/office/drawing/2014/main" xmlns="" id="{A79C0932-A8BE-704D-981E-0C983A46C9FB}"/>
                      </a:ext>
                    </a:extLst>
                  </p:cNvPr>
                  <p:cNvSpPr/>
                  <p:nvPr/>
                </p:nvSpPr>
                <p:spPr>
                  <a:xfrm>
                    <a:off x="6201858" y="3390996"/>
                    <a:ext cx="119034" cy="11903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cxnSp>
                <p:nvCxnSpPr>
                  <p:cNvPr id="291" name="Straight Arrow Connector 290">
                    <a:extLst>
                      <a:ext uri="{FF2B5EF4-FFF2-40B4-BE49-F238E27FC236}">
                        <a16:creationId xmlns:a16="http://schemas.microsoft.com/office/drawing/2014/main" xmlns="" id="{A8D691A9-4898-CB40-88FA-B80E8A2667F6}"/>
                      </a:ext>
                    </a:extLst>
                  </p:cNvPr>
                  <p:cNvCxnSpPr>
                    <a:cxnSpLocks/>
                    <a:stCxn id="289" idx="4"/>
                    <a:endCxn id="290" idx="0"/>
                  </p:cNvCxnSpPr>
                  <p:nvPr/>
                </p:nvCxnSpPr>
                <p:spPr>
                  <a:xfrm>
                    <a:off x="6256812" y="3038683"/>
                    <a:ext cx="4563" cy="352313"/>
                  </a:xfrm>
                  <a:prstGeom prst="straightConnector1">
                    <a:avLst/>
                  </a:prstGeom>
                  <a:ln w="3175" cmpd="sng">
                    <a:solidFill>
                      <a:schemeClr val="tx2"/>
                    </a:solidFill>
                    <a:tailEnd type="triangle" w="sm" len="sm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2" name="Oval 291">
                    <a:extLst>
                      <a:ext uri="{FF2B5EF4-FFF2-40B4-BE49-F238E27FC236}">
                        <a16:creationId xmlns:a16="http://schemas.microsoft.com/office/drawing/2014/main" xmlns="" id="{EF70D95F-9569-7841-8F13-E1B6DDC427CC}"/>
                      </a:ext>
                    </a:extLst>
                  </p:cNvPr>
                  <p:cNvSpPr/>
                  <p:nvPr/>
                </p:nvSpPr>
                <p:spPr>
                  <a:xfrm>
                    <a:off x="6597251" y="2961734"/>
                    <a:ext cx="119034" cy="11903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cxnSp>
                <p:nvCxnSpPr>
                  <p:cNvPr id="293" name="Straight Arrow Connector 292">
                    <a:extLst>
                      <a:ext uri="{FF2B5EF4-FFF2-40B4-BE49-F238E27FC236}">
                        <a16:creationId xmlns:a16="http://schemas.microsoft.com/office/drawing/2014/main" xmlns="" id="{235D6CEE-AF82-1540-A320-0441030B9E28}"/>
                      </a:ext>
                    </a:extLst>
                  </p:cNvPr>
                  <p:cNvCxnSpPr>
                    <a:cxnSpLocks/>
                    <a:stCxn id="289" idx="6"/>
                    <a:endCxn id="292" idx="2"/>
                  </p:cNvCxnSpPr>
                  <p:nvPr/>
                </p:nvCxnSpPr>
                <p:spPr>
                  <a:xfrm>
                    <a:off x="6316329" y="2979166"/>
                    <a:ext cx="280922" cy="42085"/>
                  </a:xfrm>
                  <a:prstGeom prst="straightConnector1">
                    <a:avLst/>
                  </a:prstGeom>
                  <a:ln w="3175" cmpd="sng">
                    <a:solidFill>
                      <a:schemeClr val="tx2"/>
                    </a:solidFill>
                    <a:tailEnd type="triangle" w="sm" len="sm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94" name="Oval 293">
                    <a:extLst>
                      <a:ext uri="{FF2B5EF4-FFF2-40B4-BE49-F238E27FC236}">
                        <a16:creationId xmlns:a16="http://schemas.microsoft.com/office/drawing/2014/main" xmlns="" id="{9FF29EC3-E9DB-C842-A1DC-AEE906333DD0}"/>
                      </a:ext>
                    </a:extLst>
                  </p:cNvPr>
                  <p:cNvSpPr/>
                  <p:nvPr/>
                </p:nvSpPr>
                <p:spPr>
                  <a:xfrm>
                    <a:off x="6597191" y="3472324"/>
                    <a:ext cx="119034" cy="11903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cxnSp>
                <p:nvCxnSpPr>
                  <p:cNvPr id="295" name="Straight Arrow Connector 294">
                    <a:extLst>
                      <a:ext uri="{FF2B5EF4-FFF2-40B4-BE49-F238E27FC236}">
                        <a16:creationId xmlns:a16="http://schemas.microsoft.com/office/drawing/2014/main" xmlns="" id="{AF3EBA8D-8672-2243-8793-03A6712B784E}"/>
                      </a:ext>
                    </a:extLst>
                  </p:cNvPr>
                  <p:cNvCxnSpPr>
                    <a:cxnSpLocks/>
                    <a:stCxn id="289" idx="5"/>
                    <a:endCxn id="294" idx="1"/>
                  </p:cNvCxnSpPr>
                  <p:nvPr/>
                </p:nvCxnSpPr>
                <p:spPr>
                  <a:xfrm>
                    <a:off x="6298897" y="3021251"/>
                    <a:ext cx="315726" cy="468505"/>
                  </a:xfrm>
                  <a:prstGeom prst="straightConnector1">
                    <a:avLst/>
                  </a:prstGeom>
                  <a:ln w="3175" cmpd="sng">
                    <a:solidFill>
                      <a:schemeClr val="tx2"/>
                    </a:solidFill>
                    <a:tailEnd type="triangle" w="sm" len="sm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" name="Straight Arrow Connector 295">
                    <a:extLst>
                      <a:ext uri="{FF2B5EF4-FFF2-40B4-BE49-F238E27FC236}">
                        <a16:creationId xmlns:a16="http://schemas.microsoft.com/office/drawing/2014/main" xmlns="" id="{0E03EF24-8022-F14D-A129-D7A48AE1083B}"/>
                      </a:ext>
                    </a:extLst>
                  </p:cNvPr>
                  <p:cNvCxnSpPr>
                    <a:cxnSpLocks/>
                    <a:stCxn id="292" idx="3"/>
                    <a:endCxn id="290" idx="7"/>
                  </p:cNvCxnSpPr>
                  <p:nvPr/>
                </p:nvCxnSpPr>
                <p:spPr>
                  <a:xfrm flipH="1">
                    <a:off x="6303460" y="3063336"/>
                    <a:ext cx="311223" cy="345092"/>
                  </a:xfrm>
                  <a:prstGeom prst="straightConnector1">
                    <a:avLst/>
                  </a:prstGeom>
                  <a:ln w="3175" cmpd="sng">
                    <a:solidFill>
                      <a:schemeClr val="tx2"/>
                    </a:solidFill>
                    <a:tailEnd type="triangle" w="sm" len="sm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xmlns="" id="{54655D77-B66E-1546-B4AD-58E81E28C05D}"/>
                    </a:ext>
                  </a:extLst>
                </p:cNvPr>
                <p:cNvSpPr/>
                <p:nvPr/>
              </p:nvSpPr>
              <p:spPr>
                <a:xfrm rot="5400000" flipH="1">
                  <a:off x="8439438" y="3538733"/>
                  <a:ext cx="119034" cy="11903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xmlns="" id="{83C88275-4C6D-6E44-A057-F2C190036890}"/>
                    </a:ext>
                  </a:extLst>
                </p:cNvPr>
                <p:cNvSpPr/>
                <p:nvPr/>
              </p:nvSpPr>
              <p:spPr>
                <a:xfrm rot="5400000" flipH="1">
                  <a:off x="8306237" y="2913488"/>
                  <a:ext cx="119034" cy="11903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cxnSp>
              <p:nvCxnSpPr>
                <p:cNvPr id="282" name="Straight Arrow Connector 281">
                  <a:extLst>
                    <a:ext uri="{FF2B5EF4-FFF2-40B4-BE49-F238E27FC236}">
                      <a16:creationId xmlns:a16="http://schemas.microsoft.com/office/drawing/2014/main" xmlns="" id="{34F8D38F-99A6-4841-BE1F-DB0D37957D6A}"/>
                    </a:ext>
                  </a:extLst>
                </p:cNvPr>
                <p:cNvCxnSpPr>
                  <a:cxnSpLocks/>
                  <a:stCxn id="280" idx="7"/>
                  <a:endCxn id="281" idx="2"/>
                </p:cNvCxnSpPr>
                <p:nvPr/>
              </p:nvCxnSpPr>
              <p:spPr>
                <a:xfrm flipH="1" flipV="1">
                  <a:off x="8365754" y="3032522"/>
                  <a:ext cx="175286" cy="523643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xmlns="" id="{025320CD-DFF2-9C41-BA41-C946F89AFD4B}"/>
                    </a:ext>
                  </a:extLst>
                </p:cNvPr>
                <p:cNvSpPr/>
                <p:nvPr/>
              </p:nvSpPr>
              <p:spPr>
                <a:xfrm rot="5400000" flipH="1">
                  <a:off x="7842624" y="3205068"/>
                  <a:ext cx="119034" cy="11903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cxnSp>
              <p:nvCxnSpPr>
                <p:cNvPr id="284" name="Straight Arrow Connector 283">
                  <a:extLst>
                    <a:ext uri="{FF2B5EF4-FFF2-40B4-BE49-F238E27FC236}">
                      <a16:creationId xmlns:a16="http://schemas.microsoft.com/office/drawing/2014/main" xmlns="" id="{0D6359CE-9AF1-6E44-BB7C-1F07C1911417}"/>
                    </a:ext>
                  </a:extLst>
                </p:cNvPr>
                <p:cNvCxnSpPr>
                  <a:cxnSpLocks/>
                  <a:stCxn id="280" idx="4"/>
                  <a:endCxn id="283" idx="1"/>
                </p:cNvCxnSpPr>
                <p:nvPr/>
              </p:nvCxnSpPr>
              <p:spPr>
                <a:xfrm flipH="1" flipV="1">
                  <a:off x="7944226" y="3306670"/>
                  <a:ext cx="495212" cy="291580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xmlns="" id="{7FEBA0F5-935E-9749-88EF-E04FEB1E97C2}"/>
                    </a:ext>
                  </a:extLst>
                </p:cNvPr>
                <p:cNvSpPr/>
                <p:nvPr/>
              </p:nvSpPr>
              <p:spPr>
                <a:xfrm rot="5400000" flipH="1">
                  <a:off x="8039482" y="2732502"/>
                  <a:ext cx="119034" cy="11903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cxnSp>
              <p:nvCxnSpPr>
                <p:cNvPr id="286" name="Straight Arrow Connector 285">
                  <a:extLst>
                    <a:ext uri="{FF2B5EF4-FFF2-40B4-BE49-F238E27FC236}">
                      <a16:creationId xmlns:a16="http://schemas.microsoft.com/office/drawing/2014/main" xmlns="" id="{2539C4B3-C094-A946-B7BA-9FE581D71368}"/>
                    </a:ext>
                  </a:extLst>
                </p:cNvPr>
                <p:cNvCxnSpPr>
                  <a:cxnSpLocks/>
                  <a:stCxn id="280" idx="6"/>
                  <a:endCxn id="292" idx="6"/>
                </p:cNvCxnSpPr>
                <p:nvPr/>
              </p:nvCxnSpPr>
              <p:spPr>
                <a:xfrm flipH="1" flipV="1">
                  <a:off x="7791823" y="2860019"/>
                  <a:ext cx="707132" cy="678714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Arrow Connector 286">
                  <a:extLst>
                    <a:ext uri="{FF2B5EF4-FFF2-40B4-BE49-F238E27FC236}">
                      <a16:creationId xmlns:a16="http://schemas.microsoft.com/office/drawing/2014/main" xmlns="" id="{5033AF30-031F-B740-98D4-5DD0BFDD1EAF}"/>
                    </a:ext>
                  </a:extLst>
                </p:cNvPr>
                <p:cNvCxnSpPr>
                  <a:cxnSpLocks/>
                  <a:stCxn id="283" idx="7"/>
                  <a:endCxn id="281" idx="3"/>
                </p:cNvCxnSpPr>
                <p:nvPr/>
              </p:nvCxnSpPr>
              <p:spPr>
                <a:xfrm flipV="1">
                  <a:off x="7944226" y="3015090"/>
                  <a:ext cx="379443" cy="207410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Arrow Connector 287">
                  <a:extLst>
                    <a:ext uri="{FF2B5EF4-FFF2-40B4-BE49-F238E27FC236}">
                      <a16:creationId xmlns:a16="http://schemas.microsoft.com/office/drawing/2014/main" xmlns="" id="{A523D735-DC94-7449-A443-F55A650CDA8C}"/>
                    </a:ext>
                  </a:extLst>
                </p:cNvPr>
                <p:cNvCxnSpPr>
                  <a:cxnSpLocks/>
                  <a:stCxn id="285" idx="3"/>
                  <a:endCxn id="294" idx="0"/>
                </p:cNvCxnSpPr>
                <p:nvPr/>
              </p:nvCxnSpPr>
              <p:spPr>
                <a:xfrm flipH="1">
                  <a:off x="7732246" y="2834104"/>
                  <a:ext cx="324668" cy="476988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xmlns="" id="{7D6A0EC2-BF83-4740-9BA6-0B8051BF562F}"/>
                  </a:ext>
                </a:extLst>
              </p:cNvPr>
              <p:cNvGrpSpPr/>
              <p:nvPr/>
            </p:nvGrpSpPr>
            <p:grpSpPr>
              <a:xfrm flipH="1" flipV="1">
                <a:off x="7219934" y="3281572"/>
                <a:ext cx="1285639" cy="1075636"/>
                <a:chOff x="7272833" y="2582131"/>
                <a:chExt cx="1285639" cy="1075636"/>
              </a:xfrm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xmlns="" id="{BFE2CBA5-A90F-BD46-B78A-6F2F05666D65}"/>
                    </a:ext>
                  </a:extLst>
                </p:cNvPr>
                <p:cNvGrpSpPr/>
                <p:nvPr/>
              </p:nvGrpSpPr>
              <p:grpSpPr>
                <a:xfrm>
                  <a:off x="7272833" y="2758417"/>
                  <a:ext cx="518990" cy="671709"/>
                  <a:chOff x="6197295" y="2919649"/>
                  <a:chExt cx="518990" cy="671709"/>
                </a:xfrm>
              </p:grpSpPr>
              <p:sp>
                <p:nvSpPr>
                  <p:cNvPr id="271" name="Oval 270">
                    <a:extLst>
                      <a:ext uri="{FF2B5EF4-FFF2-40B4-BE49-F238E27FC236}">
                        <a16:creationId xmlns:a16="http://schemas.microsoft.com/office/drawing/2014/main" xmlns="" id="{2DE0E444-2752-A54C-B31E-EFFF91C1C6CB}"/>
                      </a:ext>
                    </a:extLst>
                  </p:cNvPr>
                  <p:cNvSpPr/>
                  <p:nvPr/>
                </p:nvSpPr>
                <p:spPr>
                  <a:xfrm>
                    <a:off x="6197295" y="2919649"/>
                    <a:ext cx="119034" cy="11903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sp>
                <p:nvSpPr>
                  <p:cNvPr id="272" name="Oval 271">
                    <a:extLst>
                      <a:ext uri="{FF2B5EF4-FFF2-40B4-BE49-F238E27FC236}">
                        <a16:creationId xmlns:a16="http://schemas.microsoft.com/office/drawing/2014/main" xmlns="" id="{9D34E886-D606-E34A-9596-E275BBFFE2D5}"/>
                      </a:ext>
                    </a:extLst>
                  </p:cNvPr>
                  <p:cNvSpPr/>
                  <p:nvPr/>
                </p:nvSpPr>
                <p:spPr>
                  <a:xfrm>
                    <a:off x="6201858" y="3390996"/>
                    <a:ext cx="119034" cy="11903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cxnSp>
                <p:nvCxnSpPr>
                  <p:cNvPr id="273" name="Straight Arrow Connector 272">
                    <a:extLst>
                      <a:ext uri="{FF2B5EF4-FFF2-40B4-BE49-F238E27FC236}">
                        <a16:creationId xmlns:a16="http://schemas.microsoft.com/office/drawing/2014/main" xmlns="" id="{9D45E7CF-66EE-954F-9277-7CE7EB54DE0D}"/>
                      </a:ext>
                    </a:extLst>
                  </p:cNvPr>
                  <p:cNvCxnSpPr>
                    <a:cxnSpLocks/>
                    <a:stCxn id="271" idx="4"/>
                    <a:endCxn id="272" idx="0"/>
                  </p:cNvCxnSpPr>
                  <p:nvPr/>
                </p:nvCxnSpPr>
                <p:spPr>
                  <a:xfrm>
                    <a:off x="6256812" y="3038683"/>
                    <a:ext cx="4563" cy="352313"/>
                  </a:xfrm>
                  <a:prstGeom prst="straightConnector1">
                    <a:avLst/>
                  </a:prstGeom>
                  <a:ln w="3175" cmpd="sng">
                    <a:solidFill>
                      <a:schemeClr val="tx2"/>
                    </a:solidFill>
                    <a:tailEnd type="triangle" w="sm" len="sm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4" name="Oval 273">
                    <a:extLst>
                      <a:ext uri="{FF2B5EF4-FFF2-40B4-BE49-F238E27FC236}">
                        <a16:creationId xmlns:a16="http://schemas.microsoft.com/office/drawing/2014/main" xmlns="" id="{EB87D02A-5544-C643-92C1-46EA073BD7A4}"/>
                      </a:ext>
                    </a:extLst>
                  </p:cNvPr>
                  <p:cNvSpPr/>
                  <p:nvPr/>
                </p:nvSpPr>
                <p:spPr>
                  <a:xfrm>
                    <a:off x="6597251" y="2961734"/>
                    <a:ext cx="119034" cy="11903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cxnSp>
                <p:nvCxnSpPr>
                  <p:cNvPr id="275" name="Straight Arrow Connector 274">
                    <a:extLst>
                      <a:ext uri="{FF2B5EF4-FFF2-40B4-BE49-F238E27FC236}">
                        <a16:creationId xmlns:a16="http://schemas.microsoft.com/office/drawing/2014/main" xmlns="" id="{D58FABA4-A7FF-6744-81A9-CB9DA9F96DF3}"/>
                      </a:ext>
                    </a:extLst>
                  </p:cNvPr>
                  <p:cNvCxnSpPr>
                    <a:cxnSpLocks/>
                    <a:stCxn id="271" idx="6"/>
                    <a:endCxn id="274" idx="2"/>
                  </p:cNvCxnSpPr>
                  <p:nvPr/>
                </p:nvCxnSpPr>
                <p:spPr>
                  <a:xfrm>
                    <a:off x="6316329" y="2979166"/>
                    <a:ext cx="280922" cy="42085"/>
                  </a:xfrm>
                  <a:prstGeom prst="straightConnector1">
                    <a:avLst/>
                  </a:prstGeom>
                  <a:ln w="3175" cmpd="sng">
                    <a:solidFill>
                      <a:schemeClr val="tx2"/>
                    </a:solidFill>
                    <a:tailEnd type="triangle" w="sm" len="sm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6" name="Oval 275">
                    <a:extLst>
                      <a:ext uri="{FF2B5EF4-FFF2-40B4-BE49-F238E27FC236}">
                        <a16:creationId xmlns:a16="http://schemas.microsoft.com/office/drawing/2014/main" xmlns="" id="{6E65CD76-6FA0-594D-A545-2EAA0207E8EB}"/>
                      </a:ext>
                    </a:extLst>
                  </p:cNvPr>
                  <p:cNvSpPr/>
                  <p:nvPr/>
                </p:nvSpPr>
                <p:spPr>
                  <a:xfrm>
                    <a:off x="6597191" y="3472324"/>
                    <a:ext cx="119034" cy="11903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/>
                  </a:p>
                </p:txBody>
              </p:sp>
              <p:cxnSp>
                <p:nvCxnSpPr>
                  <p:cNvPr id="277" name="Straight Arrow Connector 276">
                    <a:extLst>
                      <a:ext uri="{FF2B5EF4-FFF2-40B4-BE49-F238E27FC236}">
                        <a16:creationId xmlns:a16="http://schemas.microsoft.com/office/drawing/2014/main" xmlns="" id="{762A6432-87BA-574B-94D5-58AE52D04BAB}"/>
                      </a:ext>
                    </a:extLst>
                  </p:cNvPr>
                  <p:cNvCxnSpPr>
                    <a:cxnSpLocks/>
                    <a:stCxn id="271" idx="5"/>
                    <a:endCxn id="276" idx="1"/>
                  </p:cNvCxnSpPr>
                  <p:nvPr/>
                </p:nvCxnSpPr>
                <p:spPr>
                  <a:xfrm>
                    <a:off x="6298897" y="3021251"/>
                    <a:ext cx="315726" cy="468505"/>
                  </a:xfrm>
                  <a:prstGeom prst="straightConnector1">
                    <a:avLst/>
                  </a:prstGeom>
                  <a:ln w="3175" cmpd="sng">
                    <a:solidFill>
                      <a:schemeClr val="tx2"/>
                    </a:solidFill>
                    <a:tailEnd type="triangle" w="sm" len="sm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" name="Straight Arrow Connector 277">
                    <a:extLst>
                      <a:ext uri="{FF2B5EF4-FFF2-40B4-BE49-F238E27FC236}">
                        <a16:creationId xmlns:a16="http://schemas.microsoft.com/office/drawing/2014/main" xmlns="" id="{47CAA67E-F78B-8046-83DD-A7B451AC998A}"/>
                      </a:ext>
                    </a:extLst>
                  </p:cNvPr>
                  <p:cNvCxnSpPr>
                    <a:cxnSpLocks/>
                    <a:stCxn id="274" idx="3"/>
                    <a:endCxn id="272" idx="7"/>
                  </p:cNvCxnSpPr>
                  <p:nvPr/>
                </p:nvCxnSpPr>
                <p:spPr>
                  <a:xfrm flipH="1">
                    <a:off x="6303460" y="3063336"/>
                    <a:ext cx="311223" cy="345092"/>
                  </a:xfrm>
                  <a:prstGeom prst="straightConnector1">
                    <a:avLst/>
                  </a:prstGeom>
                  <a:ln w="3175" cmpd="sng">
                    <a:solidFill>
                      <a:schemeClr val="tx2"/>
                    </a:solidFill>
                    <a:tailEnd type="triangle" w="sm" len="sm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xmlns="" id="{5ACD5E82-B3FF-114E-A17C-7BF56608DAEE}"/>
                    </a:ext>
                  </a:extLst>
                </p:cNvPr>
                <p:cNvSpPr/>
                <p:nvPr/>
              </p:nvSpPr>
              <p:spPr>
                <a:xfrm rot="5400000" flipH="1">
                  <a:off x="8439438" y="3538733"/>
                  <a:ext cx="119034" cy="11903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xmlns="" id="{3D9D8FCB-DDD8-774A-B7D4-24DEB6424295}"/>
                    </a:ext>
                  </a:extLst>
                </p:cNvPr>
                <p:cNvSpPr/>
                <p:nvPr/>
              </p:nvSpPr>
              <p:spPr>
                <a:xfrm rot="5400000" flipH="1">
                  <a:off x="8306237" y="2913488"/>
                  <a:ext cx="119034" cy="11903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cxnSp>
              <p:nvCxnSpPr>
                <p:cNvPr id="264" name="Straight Arrow Connector 263">
                  <a:extLst>
                    <a:ext uri="{FF2B5EF4-FFF2-40B4-BE49-F238E27FC236}">
                      <a16:creationId xmlns:a16="http://schemas.microsoft.com/office/drawing/2014/main" xmlns="" id="{36B181D2-DADC-9045-8D79-0FA05623FEEF}"/>
                    </a:ext>
                  </a:extLst>
                </p:cNvPr>
                <p:cNvCxnSpPr>
                  <a:cxnSpLocks/>
                  <a:stCxn id="262" idx="7"/>
                  <a:endCxn id="263" idx="2"/>
                </p:cNvCxnSpPr>
                <p:nvPr/>
              </p:nvCxnSpPr>
              <p:spPr>
                <a:xfrm flipH="1" flipV="1">
                  <a:off x="8365754" y="3032522"/>
                  <a:ext cx="175286" cy="523643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xmlns="" id="{49E99840-3748-0F41-9CCA-6CB1836618AB}"/>
                    </a:ext>
                  </a:extLst>
                </p:cNvPr>
                <p:cNvSpPr/>
                <p:nvPr/>
              </p:nvSpPr>
              <p:spPr>
                <a:xfrm rot="5400000" flipH="1">
                  <a:off x="7842624" y="3205068"/>
                  <a:ext cx="119034" cy="11903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cxnSp>
              <p:nvCxnSpPr>
                <p:cNvPr id="266" name="Straight Arrow Connector 265">
                  <a:extLst>
                    <a:ext uri="{FF2B5EF4-FFF2-40B4-BE49-F238E27FC236}">
                      <a16:creationId xmlns:a16="http://schemas.microsoft.com/office/drawing/2014/main" xmlns="" id="{096ACA48-171A-0F4D-A3ED-FDF45EC27AFE}"/>
                    </a:ext>
                  </a:extLst>
                </p:cNvPr>
                <p:cNvCxnSpPr>
                  <a:cxnSpLocks/>
                  <a:stCxn id="262" idx="4"/>
                  <a:endCxn id="265" idx="1"/>
                </p:cNvCxnSpPr>
                <p:nvPr/>
              </p:nvCxnSpPr>
              <p:spPr>
                <a:xfrm flipH="1" flipV="1">
                  <a:off x="7944226" y="3306670"/>
                  <a:ext cx="495212" cy="291580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xmlns="" id="{3AFE8A11-A931-7F45-B95D-8405FAC523B9}"/>
                    </a:ext>
                  </a:extLst>
                </p:cNvPr>
                <p:cNvSpPr/>
                <p:nvPr/>
              </p:nvSpPr>
              <p:spPr>
                <a:xfrm rot="5400000" flipH="1">
                  <a:off x="8063893" y="2582131"/>
                  <a:ext cx="119034" cy="11903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/>
                </a:p>
              </p:txBody>
            </p:sp>
            <p:cxnSp>
              <p:nvCxnSpPr>
                <p:cNvPr id="268" name="Straight Arrow Connector 267">
                  <a:extLst>
                    <a:ext uri="{FF2B5EF4-FFF2-40B4-BE49-F238E27FC236}">
                      <a16:creationId xmlns:a16="http://schemas.microsoft.com/office/drawing/2014/main" xmlns="" id="{46087866-C68B-B745-A103-8906672B53C2}"/>
                    </a:ext>
                  </a:extLst>
                </p:cNvPr>
                <p:cNvCxnSpPr>
                  <a:cxnSpLocks/>
                  <a:stCxn id="262" idx="6"/>
                  <a:endCxn id="274" idx="6"/>
                </p:cNvCxnSpPr>
                <p:nvPr/>
              </p:nvCxnSpPr>
              <p:spPr>
                <a:xfrm flipH="1" flipV="1">
                  <a:off x="7791823" y="2860019"/>
                  <a:ext cx="707132" cy="678714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Arrow Connector 268">
                  <a:extLst>
                    <a:ext uri="{FF2B5EF4-FFF2-40B4-BE49-F238E27FC236}">
                      <a16:creationId xmlns:a16="http://schemas.microsoft.com/office/drawing/2014/main" xmlns="" id="{1EBE1C8E-BD1C-B24B-837D-5D6F233C7CE2}"/>
                    </a:ext>
                  </a:extLst>
                </p:cNvPr>
                <p:cNvCxnSpPr>
                  <a:cxnSpLocks/>
                  <a:stCxn id="265" idx="7"/>
                  <a:endCxn id="263" idx="3"/>
                </p:cNvCxnSpPr>
                <p:nvPr/>
              </p:nvCxnSpPr>
              <p:spPr>
                <a:xfrm flipV="1">
                  <a:off x="7944226" y="3015090"/>
                  <a:ext cx="379443" cy="207410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Arrow Connector 269">
                  <a:extLst>
                    <a:ext uri="{FF2B5EF4-FFF2-40B4-BE49-F238E27FC236}">
                      <a16:creationId xmlns:a16="http://schemas.microsoft.com/office/drawing/2014/main" xmlns="" id="{AC135E56-C9E9-D44C-BA75-D185A5BB9898}"/>
                    </a:ext>
                  </a:extLst>
                </p:cNvPr>
                <p:cNvCxnSpPr>
                  <a:cxnSpLocks/>
                  <a:stCxn id="267" idx="3"/>
                  <a:endCxn id="276" idx="7"/>
                </p:cNvCxnSpPr>
                <p:nvPr/>
              </p:nvCxnSpPr>
              <p:spPr>
                <a:xfrm flipH="1">
                  <a:off x="7774331" y="2683733"/>
                  <a:ext cx="306994" cy="644791"/>
                </a:xfrm>
                <a:prstGeom prst="straightConnector1">
                  <a:avLst/>
                </a:prstGeom>
                <a:ln w="3175" cmpd="sng">
                  <a:solidFill>
                    <a:schemeClr val="tx2"/>
                  </a:solidFill>
                  <a:tailEnd type="triangle" w="sm" len="sm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7" name="Straight Arrow Connector 256">
                <a:extLst>
                  <a:ext uri="{FF2B5EF4-FFF2-40B4-BE49-F238E27FC236}">
                    <a16:creationId xmlns:a16="http://schemas.microsoft.com/office/drawing/2014/main" xmlns="" id="{AB9EFC9E-482A-8245-A846-4208BE6299B6}"/>
                  </a:ext>
                </a:extLst>
              </p:cNvPr>
              <p:cNvCxnSpPr>
                <a:cxnSpLocks/>
                <a:stCxn id="294" idx="4"/>
                <a:endCxn id="267" idx="2"/>
              </p:cNvCxnSpPr>
              <p:nvPr/>
            </p:nvCxnSpPr>
            <p:spPr>
              <a:xfrm flipH="1">
                <a:off x="7654996" y="3262026"/>
                <a:ext cx="83868" cy="976148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xmlns="" id="{8D233385-F7D7-7B4F-9C7F-8D685DED6982}"/>
                  </a:ext>
                </a:extLst>
              </p:cNvPr>
              <p:cNvCxnSpPr>
                <a:cxnSpLocks/>
                <a:stCxn id="294" idx="5"/>
                <a:endCxn id="276" idx="5"/>
              </p:cNvCxnSpPr>
              <p:nvPr/>
            </p:nvCxnSpPr>
            <p:spPr>
              <a:xfrm>
                <a:off x="7780949" y="3244594"/>
                <a:ext cx="223126" cy="282051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xmlns="" id="{B704242D-2E58-874F-B958-87D630E6504F}"/>
                  </a:ext>
                </a:extLst>
              </p:cNvPr>
              <p:cNvCxnSpPr>
                <a:cxnSpLocks/>
                <a:stCxn id="280" idx="4"/>
                <a:endCxn id="276" idx="2"/>
              </p:cNvCxnSpPr>
              <p:nvPr/>
            </p:nvCxnSpPr>
            <p:spPr>
              <a:xfrm flipH="1">
                <a:off x="8105677" y="3430150"/>
                <a:ext cx="340379" cy="138580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Arrow Connector 259">
                <a:extLst>
                  <a:ext uri="{FF2B5EF4-FFF2-40B4-BE49-F238E27FC236}">
                    <a16:creationId xmlns:a16="http://schemas.microsoft.com/office/drawing/2014/main" xmlns="" id="{01F685EC-E7A0-764F-867D-9B3261FF5AED}"/>
                  </a:ext>
                </a:extLst>
              </p:cNvPr>
              <p:cNvCxnSpPr>
                <a:cxnSpLocks/>
                <a:stCxn id="290" idx="4"/>
                <a:endCxn id="262" idx="2"/>
              </p:cNvCxnSpPr>
              <p:nvPr/>
            </p:nvCxnSpPr>
            <p:spPr>
              <a:xfrm flipH="1">
                <a:off x="7279451" y="3180698"/>
                <a:ext cx="64080" cy="100874"/>
              </a:xfrm>
              <a:prstGeom prst="straightConnector1">
                <a:avLst/>
              </a:prstGeom>
              <a:ln w="3175" cmpd="sng">
                <a:solidFill>
                  <a:schemeClr val="tx2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xmlns="" id="{8F7C5D79-2418-144C-BAD2-AC095F9594A6}"/>
                </a:ext>
              </a:extLst>
            </p:cNvPr>
            <p:cNvCxnSpPr>
              <a:cxnSpLocks/>
              <a:stCxn id="299" idx="1"/>
            </p:cNvCxnSpPr>
            <p:nvPr/>
          </p:nvCxnSpPr>
          <p:spPr>
            <a:xfrm>
              <a:off x="5578355" y="4234255"/>
              <a:ext cx="2902577" cy="837441"/>
            </a:xfrm>
            <a:prstGeom prst="line">
              <a:avLst/>
            </a:prstGeom>
            <a:ln w="28575" cmpd="sng">
              <a:solidFill>
                <a:srgbClr val="4E8F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xmlns="" id="{3DDCE115-FEDE-674E-987E-4EF947A5A4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9375" y="4180629"/>
              <a:ext cx="2775857" cy="1008177"/>
            </a:xfrm>
            <a:prstGeom prst="line">
              <a:avLst/>
            </a:prstGeom>
            <a:ln w="28575" cmpd="sng">
              <a:solidFill>
                <a:srgbClr val="C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xmlns="" id="{3979924B-D750-0D4E-8259-2CC95AB330B5}"/>
                </a:ext>
              </a:extLst>
            </p:cNvPr>
            <p:cNvSpPr txBox="1"/>
            <p:nvPr/>
          </p:nvSpPr>
          <p:spPr>
            <a:xfrm rot="1051579">
              <a:off x="5565921" y="4014838"/>
              <a:ext cx="535723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GB" sz="1400" dirty="0">
                  <a:solidFill>
                    <a:srgbClr val="4E8F00"/>
                  </a:solidFill>
                </a:rPr>
                <a:t>Die1</a:t>
              </a:r>
            </a:p>
            <a:p>
              <a:pPr algn="ctr">
                <a:spcAft>
                  <a:spcPts val="600"/>
                </a:spcAft>
              </a:pPr>
              <a:r>
                <a:rPr lang="en-GB" sz="1400" dirty="0">
                  <a:solidFill>
                    <a:srgbClr val="4E8F00"/>
                  </a:solidFill>
                </a:rPr>
                <a:t>Die2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xmlns="" id="{86D2C598-849E-C740-8801-E0BFF294CBD2}"/>
                </a:ext>
              </a:extLst>
            </p:cNvPr>
            <p:cNvSpPr txBox="1"/>
            <p:nvPr/>
          </p:nvSpPr>
          <p:spPr>
            <a:xfrm rot="20215256">
              <a:off x="8211522" y="3910408"/>
              <a:ext cx="535723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GB" sz="1400" dirty="0">
                  <a:solidFill>
                    <a:srgbClr val="C00000"/>
                  </a:solidFill>
                </a:rPr>
                <a:t>Die1</a:t>
              </a:r>
            </a:p>
            <a:p>
              <a:pPr algn="ctr">
                <a:spcAft>
                  <a:spcPts val="600"/>
                </a:spcAft>
              </a:pPr>
              <a:r>
                <a:rPr lang="en-GB" sz="1400" dirty="0">
                  <a:solidFill>
                    <a:srgbClr val="C00000"/>
                  </a:solidFill>
                </a:rPr>
                <a:t>Die2</a:t>
              </a:r>
            </a:p>
          </p:txBody>
        </p:sp>
      </p:grpSp>
      <p:pic>
        <p:nvPicPr>
          <p:cNvPr id="307" name="Picture 306">
            <a:extLst>
              <a:ext uri="{FF2B5EF4-FFF2-40B4-BE49-F238E27FC236}">
                <a16:creationId xmlns:a16="http://schemas.microsoft.com/office/drawing/2014/main" xmlns="" id="{2CB10CD8-73E9-6144-80A8-A8C87B8E4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76" y="1319066"/>
            <a:ext cx="922835" cy="894613"/>
          </a:xfrm>
          <a:prstGeom prst="rect">
            <a:avLst/>
          </a:prstGeom>
        </p:spPr>
      </p:pic>
      <p:sp>
        <p:nvSpPr>
          <p:cNvPr id="308" name="Right Arrow 307">
            <a:extLst>
              <a:ext uri="{FF2B5EF4-FFF2-40B4-BE49-F238E27FC236}">
                <a16:creationId xmlns:a16="http://schemas.microsoft.com/office/drawing/2014/main" xmlns="" id="{E0331FA8-53FB-644B-8BB3-5765DF0198F4}"/>
              </a:ext>
            </a:extLst>
          </p:cNvPr>
          <p:cNvSpPr/>
          <p:nvPr/>
        </p:nvSpPr>
        <p:spPr>
          <a:xfrm>
            <a:off x="5497941" y="1521399"/>
            <a:ext cx="263541" cy="498728"/>
          </a:xfrm>
          <a:prstGeom prst="rightArrow">
            <a:avLst>
              <a:gd name="adj1" fmla="val 70496"/>
              <a:gd name="adj2" fmla="val 50000"/>
            </a:avLst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ight Arrow 308">
            <a:extLst>
              <a:ext uri="{FF2B5EF4-FFF2-40B4-BE49-F238E27FC236}">
                <a16:creationId xmlns:a16="http://schemas.microsoft.com/office/drawing/2014/main" xmlns="" id="{62BF3261-E9BB-F44D-8A4A-13D8C65D989C}"/>
              </a:ext>
            </a:extLst>
          </p:cNvPr>
          <p:cNvSpPr/>
          <p:nvPr/>
        </p:nvSpPr>
        <p:spPr>
          <a:xfrm>
            <a:off x="6590968" y="1503222"/>
            <a:ext cx="263541" cy="498728"/>
          </a:xfrm>
          <a:prstGeom prst="rightArrow">
            <a:avLst>
              <a:gd name="adj1" fmla="val 70496"/>
              <a:gd name="adj2" fmla="val 50000"/>
            </a:avLst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ight Arrow 309">
            <a:extLst>
              <a:ext uri="{FF2B5EF4-FFF2-40B4-BE49-F238E27FC236}">
                <a16:creationId xmlns:a16="http://schemas.microsoft.com/office/drawing/2014/main" xmlns="" id="{77184889-D715-0243-B1FD-59A1D1E5B266}"/>
              </a:ext>
            </a:extLst>
          </p:cNvPr>
          <p:cNvSpPr/>
          <p:nvPr/>
        </p:nvSpPr>
        <p:spPr>
          <a:xfrm>
            <a:off x="7648856" y="1496839"/>
            <a:ext cx="263541" cy="498728"/>
          </a:xfrm>
          <a:prstGeom prst="rightArrow">
            <a:avLst>
              <a:gd name="adj1" fmla="val 70496"/>
              <a:gd name="adj2" fmla="val 50000"/>
            </a:avLst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6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C46DA0B-2E27-5D41-A92D-4CE6E62A6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761" y="3636006"/>
            <a:ext cx="5637914" cy="26250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DFC0C4-E346-1746-B5D1-6DD40405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Where to cut 2D system ?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5769227E-369A-3846-A95D-BA23D5A8C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34F1-AF7D-594B-91E6-420A84350B94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B9822BA-893D-6E4F-AF0A-ADE0D5D89A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9010" y="1167976"/>
            <a:ext cx="8337665" cy="2389872"/>
          </a:xfrm>
        </p:spPr>
        <p:txBody>
          <a:bodyPr anchor="ctr">
            <a:noAutofit/>
          </a:bodyPr>
          <a:lstStyle/>
          <a:p>
            <a:r>
              <a:rPr lang="en-US" sz="2000" dirty="0"/>
              <a:t>Analysis of implemented 2D design (after P&amp;R)</a:t>
            </a:r>
          </a:p>
          <a:p>
            <a:r>
              <a:rPr lang="en-US" sz="2000" dirty="0"/>
              <a:t>Relative histograms of Number of Wires &amp; Wire Length (WL)</a:t>
            </a:r>
          </a:p>
          <a:p>
            <a:pPr lvl="1"/>
            <a:r>
              <a:rPr lang="en-US" sz="1800" dirty="0"/>
              <a:t>X-axis uses </a:t>
            </a:r>
            <a:r>
              <a:rPr lang="en-US" sz="1800" b="1" dirty="0"/>
              <a:t>Average Gate Pitch</a:t>
            </a:r>
            <a:r>
              <a:rPr lang="en-US" sz="1800" dirty="0"/>
              <a:t> (AGP) to express WL (not absolute WL)</a:t>
            </a:r>
          </a:p>
          <a:p>
            <a:r>
              <a:rPr lang="en-US" sz="2000" dirty="0"/>
              <a:t>Observations</a:t>
            </a:r>
          </a:p>
          <a:p>
            <a:pPr marL="627063" lvl="1" indent="-258763">
              <a:buClr>
                <a:srgbClr val="941651"/>
              </a:buClr>
              <a:buFont typeface="+mj-lt"/>
              <a:buAutoNum type="alphaLcParenR"/>
            </a:pPr>
            <a:r>
              <a:rPr lang="en-GB" sz="1800" dirty="0">
                <a:solidFill>
                  <a:srgbClr val="941651"/>
                </a:solidFill>
              </a:rPr>
              <a:t>More than 45% of wires are of length smaller than 5 AGP</a:t>
            </a:r>
          </a:p>
          <a:p>
            <a:pPr marL="627063" lvl="1" indent="-258763">
              <a:buClr>
                <a:srgbClr val="941651"/>
              </a:buClr>
              <a:buFont typeface="+mj-lt"/>
              <a:buAutoNum type="alphaLcParenR"/>
            </a:pPr>
            <a:r>
              <a:rPr lang="en-GB" sz="1800" dirty="0">
                <a:solidFill>
                  <a:srgbClr val="941651"/>
                </a:solidFill>
              </a:rPr>
              <a:t>70% of </a:t>
            </a:r>
            <a:r>
              <a:rPr lang="en-GB" sz="1800" dirty="0" err="1">
                <a:solidFill>
                  <a:srgbClr val="941651"/>
                </a:solidFill>
              </a:rPr>
              <a:t>WL</a:t>
            </a:r>
            <a:r>
              <a:rPr lang="en-GB" sz="1800" baseline="-25000" dirty="0" err="1">
                <a:solidFill>
                  <a:srgbClr val="941651"/>
                </a:solidFill>
              </a:rPr>
              <a:t>tot</a:t>
            </a:r>
            <a:r>
              <a:rPr lang="en-GB" sz="1800" dirty="0">
                <a:solidFill>
                  <a:srgbClr val="941651"/>
                </a:solidFill>
              </a:rPr>
              <a:t> is in range of 0.1k &amp; 2k gates (this is where we should cut)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1D773AD-CBE4-0D42-9F68-EABD51612658}"/>
              </a:ext>
            </a:extLst>
          </p:cNvPr>
          <p:cNvSpPr txBox="1"/>
          <p:nvPr/>
        </p:nvSpPr>
        <p:spPr>
          <a:xfrm>
            <a:off x="7648355" y="3404723"/>
            <a:ext cx="1252470" cy="315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AGP=0.245um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6D07526-0AC1-5B4A-8491-0AF1AC3180A1}"/>
              </a:ext>
            </a:extLst>
          </p:cNvPr>
          <p:cNvSpPr txBox="1"/>
          <p:nvPr/>
        </p:nvSpPr>
        <p:spPr>
          <a:xfrm>
            <a:off x="3684382" y="3767843"/>
            <a:ext cx="367408" cy="338554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>
                <a:solidFill>
                  <a:srgbClr val="941651"/>
                </a:solidFill>
                <a:latin typeface="Helvetica" pitchFamily="2" charset="0"/>
              </a:rPr>
              <a:t>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72BE3C51-371C-4149-85CB-81BA7AACEC34}"/>
                  </a:ext>
                </a:extLst>
              </p:cNvPr>
              <p:cNvSpPr txBox="1"/>
              <p:nvPr/>
            </p:nvSpPr>
            <p:spPr>
              <a:xfrm>
                <a:off x="648394" y="4675080"/>
                <a:ext cx="2149948" cy="727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𝐴𝐺𝑃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𝑔𝑎𝑡𝑒𝐴𝑟𝑒𝑎</m:t>
                                  </m:r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𝑔𝑎𝑡𝑒𝑠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BE3C51-371C-4149-85CB-81BA7AACE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94" y="4675080"/>
                <a:ext cx="2149948" cy="727507"/>
              </a:xfrm>
              <a:prstGeom prst="rect">
                <a:avLst/>
              </a:prstGeom>
              <a:blipFill>
                <a:blip r:embed="rId3"/>
                <a:stretch>
                  <a:fillRect t="-43103" b="-7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75C874F3-C51A-224D-A795-9335DE2CC597}"/>
              </a:ext>
            </a:extLst>
          </p:cNvPr>
          <p:cNvGrpSpPr/>
          <p:nvPr/>
        </p:nvGrpSpPr>
        <p:grpSpPr>
          <a:xfrm>
            <a:off x="5058633" y="4535055"/>
            <a:ext cx="2061009" cy="1274037"/>
            <a:chOff x="5058633" y="4535055"/>
            <a:chExt cx="2061009" cy="127403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E43A478E-9EEA-D341-90B5-76BD93B1C212}"/>
                </a:ext>
              </a:extLst>
            </p:cNvPr>
            <p:cNvSpPr txBox="1"/>
            <p:nvPr/>
          </p:nvSpPr>
          <p:spPr>
            <a:xfrm>
              <a:off x="5058633" y="4535055"/>
              <a:ext cx="378630" cy="33855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941651"/>
                  </a:solidFill>
                  <a:latin typeface="Helvetica" pitchFamily="2" charset="0"/>
                </a:rPr>
                <a:t>b)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8F941E0D-A09F-E54F-8918-1F01A71148F7}"/>
                </a:ext>
              </a:extLst>
            </p:cNvPr>
            <p:cNvCxnSpPr/>
            <p:nvPr/>
          </p:nvCxnSpPr>
          <p:spPr>
            <a:xfrm>
              <a:off x="5154626" y="4948518"/>
              <a:ext cx="0" cy="813011"/>
            </a:xfrm>
            <a:prstGeom prst="line">
              <a:avLst/>
            </a:prstGeom>
            <a:ln>
              <a:solidFill>
                <a:srgbClr val="9416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19340949-D83C-8442-A222-C61220958684}"/>
                </a:ext>
              </a:extLst>
            </p:cNvPr>
            <p:cNvCxnSpPr/>
            <p:nvPr/>
          </p:nvCxnSpPr>
          <p:spPr>
            <a:xfrm>
              <a:off x="7119642" y="4996081"/>
              <a:ext cx="0" cy="813011"/>
            </a:xfrm>
            <a:prstGeom prst="line">
              <a:avLst/>
            </a:prstGeom>
            <a:ln>
              <a:solidFill>
                <a:srgbClr val="9416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1A088EC2-6F45-A04C-81DA-684A80963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4626" y="4996081"/>
              <a:ext cx="1965016" cy="0"/>
            </a:xfrm>
            <a:prstGeom prst="line">
              <a:avLst/>
            </a:prstGeom>
            <a:ln>
              <a:solidFill>
                <a:srgbClr val="94165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C77051FA-6753-734C-8172-4E86021FE26C}"/>
                </a:ext>
              </a:extLst>
            </p:cNvPr>
            <p:cNvSpPr/>
            <p:nvPr/>
          </p:nvSpPr>
          <p:spPr>
            <a:xfrm>
              <a:off x="5427645" y="4679623"/>
              <a:ext cx="1439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>
                  <a:solidFill>
                    <a:srgbClr val="941651"/>
                  </a:solidFill>
                  <a:latin typeface="Helvetica Light" panose="020B0403020202020204" pitchFamily="34" charset="0"/>
                </a:rPr>
                <a:t>70% of total WL</a:t>
              </a:r>
              <a:endParaRPr lang="en-US" sz="1400" dirty="0">
                <a:latin typeface="Helvetica Light" panose="020B04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952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/>
      <p:bldP spid="8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089D56-8A69-1E40-9341-A5193FFB7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Possible gains of 3D ?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C8647AC-F221-C94B-8EA5-24959563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34F1-AF7D-594B-91E6-420A84350B94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51EA744-9852-C147-8BFA-F3FF59084F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8462" y="1239090"/>
            <a:ext cx="4521495" cy="3164401"/>
          </a:xfrm>
        </p:spPr>
        <p:txBody>
          <a:bodyPr anchor="ctr">
            <a:noAutofit/>
          </a:bodyPr>
          <a:lstStyle/>
          <a:p>
            <a:pPr marL="180975" indent="-180975">
              <a:lnSpc>
                <a:spcPct val="100000"/>
              </a:lnSpc>
              <a:spcBef>
                <a:spcPts val="1200"/>
              </a:spcBef>
            </a:pPr>
            <a:r>
              <a:rPr lang="en-GB" sz="2000" dirty="0"/>
              <a:t>Measure of system connectivity (C):</a:t>
            </a:r>
          </a:p>
          <a:p>
            <a:pPr marL="360363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</a:rPr>
              <a:t>inter-cluster WL</a:t>
            </a:r>
          </a:p>
          <a:p>
            <a:pPr marL="36036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tx1">
                    <a:lumMod val="50000"/>
                  </a:schemeClr>
                </a:solidFill>
              </a:rPr>
              <a:t>total system WL</a:t>
            </a:r>
          </a:p>
          <a:p>
            <a:pPr marL="180975" indent="-180975">
              <a:lnSpc>
                <a:spcPct val="100000"/>
              </a:lnSpc>
              <a:spcBef>
                <a:spcPts val="1200"/>
              </a:spcBef>
            </a:pPr>
            <a:r>
              <a:rPr lang="en-GB" sz="2000" dirty="0" err="1"/>
              <a:t>MinCut</a:t>
            </a:r>
            <a:r>
              <a:rPr lang="en-GB" sz="2000" dirty="0"/>
              <a:t> </a:t>
            </a:r>
            <a:r>
              <a:rPr lang="en-GB" sz="2000" dirty="0">
                <a:sym typeface="Wingdings" pitchFamily="2" charset="2"/>
              </a:rPr>
              <a:t> </a:t>
            </a:r>
            <a:r>
              <a:rPr lang="en-GB" sz="2000" dirty="0"/>
              <a:t>C is low &amp; constant across different cluster size </a:t>
            </a:r>
            <a:br>
              <a:rPr lang="en-GB" sz="2000" dirty="0"/>
            </a:br>
            <a:r>
              <a:rPr lang="en-GB" sz="1800" dirty="0"/>
              <a:t>(std. 2D placement tools use </a:t>
            </a:r>
            <a:r>
              <a:rPr lang="en-GB" sz="1800" dirty="0" err="1"/>
              <a:t>MinCut</a:t>
            </a:r>
            <a:r>
              <a:rPr lang="en-GB" sz="1800" dirty="0"/>
              <a:t>)</a:t>
            </a:r>
          </a:p>
          <a:p>
            <a:pPr marL="180975" indent="-180975">
              <a:lnSpc>
                <a:spcPct val="100000"/>
              </a:lnSpc>
              <a:spcBef>
                <a:spcPts val="1200"/>
              </a:spcBef>
            </a:pPr>
            <a:r>
              <a:rPr lang="en-GB" sz="2000" dirty="0" err="1"/>
              <a:t>MaxCut</a:t>
            </a:r>
            <a:r>
              <a:rPr lang="en-GB" sz="2000" dirty="0"/>
              <a:t> </a:t>
            </a:r>
            <a:r>
              <a:rPr lang="en-GB" sz="2000" dirty="0">
                <a:sym typeface="Wingdings" pitchFamily="2" charset="2"/>
              </a:rPr>
              <a:t> </a:t>
            </a:r>
            <a:r>
              <a:rPr lang="en-GB" sz="2000" dirty="0"/>
              <a:t>cluster size impacts 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839AD80-E904-5144-80C5-3EB408847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393" y="1305590"/>
            <a:ext cx="3989584" cy="316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1725CA0-A51D-194B-852C-CA1BE80B9838}"/>
              </a:ext>
            </a:extLst>
          </p:cNvPr>
          <p:cNvSpPr txBox="1"/>
          <p:nvPr/>
        </p:nvSpPr>
        <p:spPr>
          <a:xfrm>
            <a:off x="7195201" y="1829830"/>
            <a:ext cx="367408" cy="338554"/>
          </a:xfrm>
          <a:prstGeom prst="rect">
            <a:avLst/>
          </a:prstGeom>
          <a:solidFill>
            <a:schemeClr val="bg1">
              <a:alpha val="47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941651"/>
                </a:solidFill>
                <a:latin typeface="Helvetica" pitchFamily="2" charset="0"/>
              </a:rPr>
              <a:t>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6270BCE-2C04-934E-8FBD-A243EC177C7F}"/>
              </a:ext>
            </a:extLst>
          </p:cNvPr>
          <p:cNvSpPr txBox="1"/>
          <p:nvPr/>
        </p:nvSpPr>
        <p:spPr>
          <a:xfrm>
            <a:off x="5560637" y="1604564"/>
            <a:ext cx="367409" cy="338554"/>
          </a:xfrm>
          <a:prstGeom prst="rect">
            <a:avLst/>
          </a:prstGeom>
          <a:solidFill>
            <a:schemeClr val="bg1">
              <a:alpha val="47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941651"/>
                </a:solidFill>
                <a:latin typeface="Helvetica" pitchFamily="2" charset="0"/>
              </a:rPr>
              <a:t>b)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C51FB95-744D-4E4E-920A-A0AE2043524E}"/>
              </a:ext>
            </a:extLst>
          </p:cNvPr>
          <p:cNvGrpSpPr/>
          <p:nvPr/>
        </p:nvGrpSpPr>
        <p:grpSpPr>
          <a:xfrm>
            <a:off x="6253537" y="1536071"/>
            <a:ext cx="717804" cy="1184656"/>
            <a:chOff x="6409944" y="1549400"/>
            <a:chExt cx="717804" cy="118465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8BCC5C4C-4A1D-0A48-8F32-E6A5464D445A}"/>
                </a:ext>
              </a:extLst>
            </p:cNvPr>
            <p:cNvSpPr txBox="1"/>
            <p:nvPr/>
          </p:nvSpPr>
          <p:spPr>
            <a:xfrm>
              <a:off x="6590752" y="1549400"/>
              <a:ext cx="356188" cy="338554"/>
            </a:xfrm>
            <a:prstGeom prst="rect">
              <a:avLst/>
            </a:prstGeom>
            <a:solidFill>
              <a:schemeClr val="bg1">
                <a:alpha val="47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rgbClr val="941651"/>
                  </a:solidFill>
                  <a:latin typeface="Helvetica" pitchFamily="2" charset="0"/>
                </a:rPr>
                <a:t>c)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xmlns="" id="{E028ED15-8EE8-FC42-964F-DAC9B88A0548}"/>
                </a:ext>
              </a:extLst>
            </p:cNvPr>
            <p:cNvSpPr/>
            <p:nvPr/>
          </p:nvSpPr>
          <p:spPr>
            <a:xfrm>
              <a:off x="6409944" y="1956447"/>
              <a:ext cx="717804" cy="777609"/>
            </a:xfrm>
            <a:prstGeom prst="roundRect">
              <a:avLst/>
            </a:prstGeom>
            <a:noFill/>
            <a:ln w="31750">
              <a:solidFill>
                <a:srgbClr val="94165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solidFill>
                  <a:srgbClr val="941651"/>
                </a:solidFill>
              </a:endParaRPr>
            </a:p>
          </p:txBody>
        </p:sp>
      </p:grpSp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617BCA7C-A2B4-8049-8E7A-D03670D9F88B}"/>
              </a:ext>
            </a:extLst>
          </p:cNvPr>
          <p:cNvSpPr txBox="1">
            <a:spLocks/>
          </p:cNvSpPr>
          <p:nvPr/>
        </p:nvSpPr>
        <p:spPr>
          <a:xfrm>
            <a:off x="407324" y="4588355"/>
            <a:ext cx="8338213" cy="15242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1463" indent="-271463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tabLst/>
              <a:defRPr sz="2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625475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ct val="75000"/>
              <a:buFont typeface="Courier New" panose="02070309020205020404" pitchFamily="49" charset="0"/>
              <a:buChar char="o"/>
              <a:tabLst/>
              <a:defRPr sz="23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022350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sz="21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1382713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System Font Regular"/>
              <a:buChar char="-"/>
              <a:tabLst/>
              <a:defRPr sz="21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9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-358775">
              <a:buClr>
                <a:srgbClr val="941651"/>
              </a:buClr>
              <a:buSzPct val="100000"/>
              <a:buFont typeface="+mj-lt"/>
              <a:buAutoNum type="alphaLcParenR"/>
            </a:pPr>
            <a:r>
              <a:rPr lang="en-GB" sz="1900" dirty="0">
                <a:solidFill>
                  <a:srgbClr val="941651"/>
                </a:solidFill>
              </a:rPr>
              <a:t>Inter-function wirelength significant for smaller functionalities</a:t>
            </a:r>
          </a:p>
          <a:p>
            <a:pPr marL="273050" indent="-358775">
              <a:buClr>
                <a:srgbClr val="941651"/>
              </a:buClr>
              <a:buSzPct val="100000"/>
              <a:buFont typeface="+mj-lt"/>
              <a:buAutoNum type="alphaLcParenR"/>
            </a:pPr>
            <a:r>
              <a:rPr lang="en-GB" sz="1900" dirty="0">
                <a:solidFill>
                  <a:srgbClr val="941651"/>
                </a:solidFill>
              </a:rPr>
              <a:t>Up to 80% of total WL taken by inter-function WL (potentially cut by 3D)</a:t>
            </a:r>
          </a:p>
          <a:p>
            <a:pPr marL="273050" indent="-358775">
              <a:buClr>
                <a:srgbClr val="941651"/>
              </a:buClr>
              <a:buSzPct val="100000"/>
              <a:buFont typeface="+mj-lt"/>
              <a:buAutoNum type="alphaLcParenR"/>
            </a:pPr>
            <a:r>
              <a:rPr lang="en-GB" sz="1900" dirty="0">
                <a:solidFill>
                  <a:srgbClr val="941651"/>
                </a:solidFill>
              </a:rPr>
              <a:t>For clusters from 0.1 to1Kgates inter-function WL is 55-75% of total WL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D580B046-D006-F740-B42A-6BD81E8F57F2}"/>
              </a:ext>
            </a:extLst>
          </p:cNvPr>
          <p:cNvCxnSpPr/>
          <p:nvPr/>
        </p:nvCxnSpPr>
        <p:spPr>
          <a:xfrm>
            <a:off x="752559" y="2227381"/>
            <a:ext cx="1990640" cy="0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54ED714A-A79B-ED45-8306-7483A27190F2}"/>
              </a:ext>
            </a:extLst>
          </p:cNvPr>
          <p:cNvCxnSpPr>
            <a:cxnSpLocks/>
          </p:cNvCxnSpPr>
          <p:nvPr/>
        </p:nvCxnSpPr>
        <p:spPr>
          <a:xfrm flipH="1" flipV="1">
            <a:off x="6604280" y="2211998"/>
            <a:ext cx="944560" cy="4796"/>
          </a:xfrm>
          <a:prstGeom prst="line">
            <a:avLst/>
          </a:prstGeom>
          <a:ln w="25400">
            <a:solidFill>
              <a:srgbClr val="94165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62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animBg="1"/>
      <p:bldP spid="7" grpId="0" animBg="1"/>
      <p:bldP spid="11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7AB985-34DA-054E-B117-5DFA9E9F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to 3D pitch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F5D47B7-D50C-374C-98DB-207B1E94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34F1-AF7D-594B-91E6-420A84350B94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4DB0663-4459-8343-B6F1-8618AD2C67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8463" y="1164666"/>
            <a:ext cx="4406287" cy="3787658"/>
          </a:xfrm>
        </p:spPr>
        <p:txBody>
          <a:bodyPr>
            <a:noAutofit/>
          </a:bodyPr>
          <a:lstStyle/>
          <a:p>
            <a:pPr marL="0" indent="0">
              <a:spcAft>
                <a:spcPts val="1100"/>
              </a:spcAft>
              <a:buNone/>
            </a:pPr>
            <a:r>
              <a:rPr lang="en-US" sz="2000" dirty="0"/>
              <a:t>What about 3D nets count?</a:t>
            </a:r>
            <a:br>
              <a:rPr lang="en-US" sz="2000" dirty="0"/>
            </a:br>
            <a:r>
              <a:rPr lang="en-US" sz="1800" dirty="0"/>
              <a:t>Important since more 3D nets mean also finer 3D pitch</a:t>
            </a:r>
          </a:p>
          <a:p>
            <a:pPr marL="273050" indent="-273050">
              <a:buFont typeface="+mj-lt"/>
              <a:buAutoNum type="alphaLcParenR"/>
            </a:pPr>
            <a:r>
              <a:rPr lang="en-US" sz="1900" dirty="0" err="1">
                <a:solidFill>
                  <a:srgbClr val="941651"/>
                </a:solidFill>
              </a:rPr>
              <a:t>MaxCut</a:t>
            </a:r>
            <a:r>
              <a:rPr lang="en-US" sz="1900" dirty="0">
                <a:solidFill>
                  <a:srgbClr val="941651"/>
                </a:solidFill>
              </a:rPr>
              <a:t> generates up to 2 orders of magnitude more connections than </a:t>
            </a:r>
            <a:r>
              <a:rPr lang="en-US" sz="1900" dirty="0" err="1">
                <a:solidFill>
                  <a:srgbClr val="941651"/>
                </a:solidFill>
              </a:rPr>
              <a:t>MinCut</a:t>
            </a:r>
            <a:r>
              <a:rPr lang="en-US" sz="1900" dirty="0">
                <a:solidFill>
                  <a:srgbClr val="941651"/>
                </a:solidFill>
              </a:rPr>
              <a:t> (for the same design) </a:t>
            </a:r>
          </a:p>
          <a:p>
            <a:pPr marL="273050" indent="-273050">
              <a:spcBef>
                <a:spcPts val="1100"/>
              </a:spcBef>
              <a:buFont typeface="+mj-lt"/>
              <a:buAutoNum type="alphaLcParenR"/>
            </a:pPr>
            <a:r>
              <a:rPr lang="en-US" sz="1900" dirty="0">
                <a:solidFill>
                  <a:srgbClr val="941651"/>
                </a:solidFill>
              </a:rPr>
              <a:t>For </a:t>
            </a:r>
            <a:r>
              <a:rPr lang="en-US" sz="1900" dirty="0" err="1">
                <a:solidFill>
                  <a:srgbClr val="941651"/>
                </a:solidFill>
              </a:rPr>
              <a:t>MinCut</a:t>
            </a:r>
            <a:r>
              <a:rPr lang="en-US" sz="1900" dirty="0">
                <a:solidFill>
                  <a:srgbClr val="941651"/>
                </a:solidFill>
              </a:rPr>
              <a:t> &amp; for smaller gate clusters no significant change </a:t>
            </a:r>
          </a:p>
          <a:p>
            <a:pPr marL="273050" indent="-273050">
              <a:spcBef>
                <a:spcPts val="1100"/>
              </a:spcBef>
              <a:buFont typeface="+mj-lt"/>
              <a:buAutoNum type="alphaLcParenR"/>
            </a:pPr>
            <a:r>
              <a:rPr lang="en-US" sz="1900" dirty="0">
                <a:solidFill>
                  <a:srgbClr val="941651"/>
                </a:solidFill>
              </a:rPr>
              <a:t>For </a:t>
            </a:r>
            <a:r>
              <a:rPr lang="en-US" sz="1900" dirty="0" err="1">
                <a:solidFill>
                  <a:srgbClr val="941651"/>
                </a:solidFill>
              </a:rPr>
              <a:t>MaxCut</a:t>
            </a:r>
            <a:r>
              <a:rPr lang="en-US" sz="1900" dirty="0">
                <a:solidFill>
                  <a:srgbClr val="941651"/>
                </a:solidFill>
              </a:rPr>
              <a:t> &amp; smaller gate clusters </a:t>
            </a:r>
            <a:r>
              <a:rPr lang="en-US" sz="1900" dirty="0">
                <a:solidFill>
                  <a:srgbClr val="941651"/>
                </a:solidFill>
                <a:sym typeface="Wingdings" pitchFamily="2" charset="2"/>
              </a:rPr>
              <a:t> </a:t>
            </a:r>
            <a:r>
              <a:rPr lang="en-US" sz="1900" dirty="0">
                <a:solidFill>
                  <a:srgbClr val="941651"/>
                </a:solidFill>
              </a:rPr>
              <a:t>exponential rise in number of 3D connections</a:t>
            </a:r>
            <a:endParaRPr lang="en-US" sz="19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5DC3C59-D958-F241-821D-CD033AA73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656" y="1279811"/>
            <a:ext cx="4092379" cy="344698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D07B324E-CA32-D746-81EA-F59C839D45B7}"/>
              </a:ext>
            </a:extLst>
          </p:cNvPr>
          <p:cNvGrpSpPr/>
          <p:nvPr/>
        </p:nvGrpSpPr>
        <p:grpSpPr>
          <a:xfrm>
            <a:off x="5110063" y="3324367"/>
            <a:ext cx="3726953" cy="357832"/>
            <a:chOff x="5110063" y="3324367"/>
            <a:chExt cx="3726953" cy="35783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A9A69458-4003-674E-91F8-195E1F5E8A8A}"/>
                </a:ext>
              </a:extLst>
            </p:cNvPr>
            <p:cNvCxnSpPr/>
            <p:nvPr/>
          </p:nvCxnSpPr>
          <p:spPr>
            <a:xfrm>
              <a:off x="5110063" y="3376979"/>
              <a:ext cx="3362524" cy="0"/>
            </a:xfrm>
            <a:prstGeom prst="line">
              <a:avLst/>
            </a:prstGeom>
            <a:ln w="6350" cmpd="sng">
              <a:solidFill>
                <a:srgbClr val="94165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1B7049DE-2575-AA49-BE5D-F32417B82E6C}"/>
                </a:ext>
              </a:extLst>
            </p:cNvPr>
            <p:cNvCxnSpPr/>
            <p:nvPr/>
          </p:nvCxnSpPr>
          <p:spPr>
            <a:xfrm>
              <a:off x="5110063" y="3682199"/>
              <a:ext cx="3362524" cy="0"/>
            </a:xfrm>
            <a:prstGeom prst="line">
              <a:avLst/>
            </a:prstGeom>
            <a:ln w="6350" cmpd="sng">
              <a:solidFill>
                <a:srgbClr val="94165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6D976647-F681-064B-ABAA-B3D314F5778A}"/>
                </a:ext>
              </a:extLst>
            </p:cNvPr>
            <p:cNvCxnSpPr>
              <a:cxnSpLocks/>
            </p:cNvCxnSpPr>
            <p:nvPr/>
          </p:nvCxnSpPr>
          <p:spPr>
            <a:xfrm>
              <a:off x="8422568" y="3376979"/>
              <a:ext cx="0" cy="305220"/>
            </a:xfrm>
            <a:prstGeom prst="line">
              <a:avLst/>
            </a:prstGeom>
            <a:ln w="6350" cmpd="sng">
              <a:solidFill>
                <a:srgbClr val="941651"/>
              </a:solidFill>
              <a:headEnd type="triangle" w="med" len="sm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68000617-3A55-F442-A368-FF143B185275}"/>
                </a:ext>
              </a:extLst>
            </p:cNvPr>
            <p:cNvSpPr txBox="1"/>
            <p:nvPr/>
          </p:nvSpPr>
          <p:spPr>
            <a:xfrm>
              <a:off x="8469607" y="3324367"/>
              <a:ext cx="367409" cy="33855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rgbClr val="941651"/>
                  </a:solidFill>
                  <a:latin typeface="Helvetica" pitchFamily="2" charset="0"/>
                </a:rPr>
                <a:t>b)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EC12C1BF-65E5-7248-98A0-AD500AD983ED}"/>
              </a:ext>
            </a:extLst>
          </p:cNvPr>
          <p:cNvGrpSpPr/>
          <p:nvPr/>
        </p:nvGrpSpPr>
        <p:grpSpPr>
          <a:xfrm>
            <a:off x="5123782" y="2443014"/>
            <a:ext cx="367408" cy="1186573"/>
            <a:chOff x="5123782" y="2443014"/>
            <a:chExt cx="367408" cy="118657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50C90747-0F91-C446-93A4-82EC537700FD}"/>
                </a:ext>
              </a:extLst>
            </p:cNvPr>
            <p:cNvCxnSpPr>
              <a:cxnSpLocks/>
            </p:cNvCxnSpPr>
            <p:nvPr/>
          </p:nvCxnSpPr>
          <p:spPr>
            <a:xfrm>
              <a:off x="5469853" y="2443014"/>
              <a:ext cx="0" cy="1186573"/>
            </a:xfrm>
            <a:prstGeom prst="line">
              <a:avLst/>
            </a:prstGeom>
            <a:ln w="6350" cmpd="sng">
              <a:solidFill>
                <a:srgbClr val="941651"/>
              </a:solidFill>
              <a:headEnd type="triangle" w="med" len="sm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9D2A4849-EA55-1F41-8888-7C6A531FA89E}"/>
                </a:ext>
              </a:extLst>
            </p:cNvPr>
            <p:cNvSpPr txBox="1"/>
            <p:nvPr/>
          </p:nvSpPr>
          <p:spPr>
            <a:xfrm>
              <a:off x="5123782" y="2720644"/>
              <a:ext cx="367408" cy="33855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rgbClr val="941651"/>
                  </a:solidFill>
                  <a:latin typeface="Helvetica" pitchFamily="2" charset="0"/>
                </a:rPr>
                <a:t>a)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E0EC3C2E-C9C3-9B41-AA4F-5851AC275FD8}"/>
              </a:ext>
            </a:extLst>
          </p:cNvPr>
          <p:cNvGrpSpPr/>
          <p:nvPr/>
        </p:nvGrpSpPr>
        <p:grpSpPr>
          <a:xfrm>
            <a:off x="6201796" y="1261770"/>
            <a:ext cx="1519365" cy="822065"/>
            <a:chOff x="6201796" y="1261770"/>
            <a:chExt cx="1519365" cy="8220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8AD58C1-E0BC-C540-9E9D-C15F29FBCA78}"/>
                </a:ext>
              </a:extLst>
            </p:cNvPr>
            <p:cNvSpPr txBox="1"/>
            <p:nvPr/>
          </p:nvSpPr>
          <p:spPr>
            <a:xfrm>
              <a:off x="6201796" y="1261770"/>
              <a:ext cx="356188" cy="338554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600" dirty="0">
                  <a:solidFill>
                    <a:srgbClr val="941651"/>
                  </a:solidFill>
                  <a:latin typeface="Helvetica" pitchFamily="2" charset="0"/>
                </a:rPr>
                <a:t>c)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FB82C865-0DA6-134E-9F45-636F6754082B}"/>
                </a:ext>
              </a:extLst>
            </p:cNvPr>
            <p:cNvCxnSpPr>
              <a:cxnSpLocks/>
            </p:cNvCxnSpPr>
            <p:nvPr/>
          </p:nvCxnSpPr>
          <p:spPr>
            <a:xfrm>
              <a:off x="6272515" y="1698832"/>
              <a:ext cx="1448646" cy="385003"/>
            </a:xfrm>
            <a:prstGeom prst="line">
              <a:avLst/>
            </a:prstGeom>
            <a:ln w="6350" cmpd="sng">
              <a:solidFill>
                <a:srgbClr val="941651"/>
              </a:solidFill>
              <a:headEnd type="triangle" w="med" len="sm"/>
              <a:tailEnd type="non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0CCBD04B-26E7-354C-A43E-4637DB54F9A9}"/>
              </a:ext>
            </a:extLst>
          </p:cNvPr>
          <p:cNvSpPr/>
          <p:nvPr/>
        </p:nvSpPr>
        <p:spPr>
          <a:xfrm>
            <a:off x="493615" y="4970365"/>
            <a:ext cx="8150872" cy="1275103"/>
          </a:xfrm>
          <a:prstGeom prst="roundRect">
            <a:avLst>
              <a:gd name="adj" fmla="val 10321"/>
            </a:avLst>
          </a:prstGeom>
          <a:solidFill>
            <a:srgbClr val="941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Helvetica Light" panose="020B0403020202020204" pitchFamily="34" charset="0"/>
              </a:rPr>
              <a:t>To maximize benefits of 3D, system partitioning needs to be done </a:t>
            </a:r>
            <a:br>
              <a:rPr lang="en-US" sz="2000" dirty="0">
                <a:solidFill>
                  <a:schemeClr val="bg1"/>
                </a:solidFill>
                <a:latin typeface="Helvetica Light" panose="020B0403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Helvetica Light" panose="020B0403020202020204" pitchFamily="34" charset="0"/>
              </a:rPr>
              <a:t>with blocks of few hundreds gates resulting in many 3D pins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Helvetica Light" panose="020B0403020202020204" pitchFamily="34" charset="0"/>
              </a:rPr>
              <a:t>(i.e. we need fine 3D pitch &amp; partitioning automation)</a:t>
            </a:r>
          </a:p>
        </p:txBody>
      </p:sp>
    </p:spTree>
    <p:extLst>
      <p:ext uri="{BB962C8B-B14F-4D97-AF65-F5344CB8AC3E}">
        <p14:creationId xmlns:p14="http://schemas.microsoft.com/office/powerpoint/2010/main" val="19557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B7EA28-91CE-EA4C-A9FC-F0DBF017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 of benefits</a:t>
            </a:r>
          </a:p>
        </p:txBody>
      </p:sp>
    </p:spTree>
    <p:extLst>
      <p:ext uri="{BB962C8B-B14F-4D97-AF65-F5344CB8AC3E}">
        <p14:creationId xmlns:p14="http://schemas.microsoft.com/office/powerpoint/2010/main" val="3201978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EB3119-260B-E94B-A0FD-953FA43D6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is dead, long live the scaling!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1672F3E-4897-5847-AE91-F898EF4C2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34F1-AF7D-594B-91E6-420A84350B94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61E4435-5F20-564C-8507-A75407C0F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46" y="3047007"/>
            <a:ext cx="3733062" cy="27997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EAEA4BA-27BE-EA47-910D-AD35BA0EB581}"/>
              </a:ext>
            </a:extLst>
          </p:cNvPr>
          <p:cNvSpPr txBox="1"/>
          <p:nvPr/>
        </p:nvSpPr>
        <p:spPr>
          <a:xfrm>
            <a:off x="4734182" y="6019759"/>
            <a:ext cx="400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chemeClr val="bg2"/>
                </a:solidFill>
              </a:rPr>
              <a:t>sources: imec</a:t>
            </a:r>
            <a:endParaRPr lang="mr-IN" sz="1200" i="1" dirty="0">
              <a:solidFill>
                <a:schemeClr val="bg2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A6837F5D-E65B-3C43-9B11-076409B30B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8463" y="1247845"/>
            <a:ext cx="8337665" cy="186062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</a:pPr>
            <a:r>
              <a:rPr lang="en-US" sz="2000" dirty="0"/>
              <a:t>Advanced patterning techniques (SADP, EUV, SAQP, …) enable</a:t>
            </a:r>
            <a:br>
              <a:rPr lang="en-US" sz="2000" dirty="0"/>
            </a:br>
            <a:r>
              <a:rPr lang="en-US" sz="2000" b="1" dirty="0"/>
              <a:t>Contact Gate Pitch</a:t>
            </a:r>
            <a:r>
              <a:rPr lang="en-US" sz="2000" dirty="0"/>
              <a:t> (CGP) &amp; </a:t>
            </a:r>
            <a:r>
              <a:rPr lang="en-US" sz="2000" b="1" dirty="0"/>
              <a:t>Metal Pitch</a:t>
            </a:r>
            <a:r>
              <a:rPr lang="en-US" sz="2000" dirty="0"/>
              <a:t> (MP) scaling </a:t>
            </a:r>
          </a:p>
          <a:p>
            <a:pPr marL="492125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000" b="1" dirty="0">
                <a:solidFill>
                  <a:srgbClr val="941651"/>
                </a:solidFill>
                <a:sym typeface="Wingdings" pitchFamily="2" charset="2"/>
              </a:rPr>
              <a:t> </a:t>
            </a:r>
            <a:r>
              <a:rPr lang="en-US" sz="2000" b="1" dirty="0">
                <a:solidFill>
                  <a:srgbClr val="941651"/>
                </a:solidFill>
              </a:rPr>
              <a:t>0.5 area reduction node-to-node</a:t>
            </a:r>
          </a:p>
          <a:p>
            <a:pPr marL="835025" indent="-34290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à"/>
            </a:pPr>
            <a:r>
              <a:rPr lang="en-US" sz="2000" b="1" dirty="0">
                <a:solidFill>
                  <a:srgbClr val="941651"/>
                </a:solidFill>
                <a:sym typeface="Wingdings" pitchFamily="2" charset="2"/>
              </a:rPr>
              <a:t>p</a:t>
            </a:r>
            <a:r>
              <a:rPr lang="en-US" sz="2000" b="1" dirty="0">
                <a:solidFill>
                  <a:srgbClr val="941651"/>
                </a:solidFill>
              </a:rPr>
              <a:t>ower &amp; performance scale too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F1E7D177-96AB-684F-BB71-E13F04EFC68C}"/>
              </a:ext>
            </a:extLst>
          </p:cNvPr>
          <p:cNvCxnSpPr>
            <a:cxnSpLocks/>
          </p:cNvCxnSpPr>
          <p:nvPr/>
        </p:nvCxnSpPr>
        <p:spPr>
          <a:xfrm flipH="1">
            <a:off x="2273862" y="3908454"/>
            <a:ext cx="1780248" cy="1440382"/>
          </a:xfrm>
          <a:prstGeom prst="straightConnector1">
            <a:avLst/>
          </a:prstGeom>
          <a:ln w="34925">
            <a:solidFill>
              <a:srgbClr val="94165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339E8DD-445D-3A40-93BD-FF0D768BE1A9}"/>
              </a:ext>
            </a:extLst>
          </p:cNvPr>
          <p:cNvGrpSpPr/>
          <p:nvPr/>
        </p:nvGrpSpPr>
        <p:grpSpPr>
          <a:xfrm>
            <a:off x="4759681" y="3047006"/>
            <a:ext cx="4001946" cy="2799797"/>
            <a:chOff x="4759681" y="3241214"/>
            <a:chExt cx="4001946" cy="279979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11E596C3-9A3F-AA49-A353-E470CC9BCB63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759681" y="3241214"/>
              <a:ext cx="4001946" cy="2799797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E90CCC18-0158-444E-90A2-6AE0C28FF159}"/>
                </a:ext>
              </a:extLst>
            </p:cNvPr>
            <p:cNvCxnSpPr>
              <a:cxnSpLocks/>
            </p:cNvCxnSpPr>
            <p:nvPr/>
          </p:nvCxnSpPr>
          <p:spPr>
            <a:xfrm>
              <a:off x="6756850" y="4167398"/>
              <a:ext cx="1424198" cy="0"/>
            </a:xfrm>
            <a:prstGeom prst="straightConnector1">
              <a:avLst/>
            </a:prstGeom>
            <a:ln w="34925">
              <a:solidFill>
                <a:srgbClr val="94165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05803A07-50DE-0D4A-9533-EB470937BBE8}"/>
              </a:ext>
            </a:extLst>
          </p:cNvPr>
          <p:cNvCxnSpPr>
            <a:cxnSpLocks/>
          </p:cNvCxnSpPr>
          <p:nvPr/>
        </p:nvCxnSpPr>
        <p:spPr>
          <a:xfrm>
            <a:off x="7637533" y="3551055"/>
            <a:ext cx="0" cy="972393"/>
          </a:xfrm>
          <a:prstGeom prst="straightConnector1">
            <a:avLst/>
          </a:prstGeom>
          <a:ln w="34925">
            <a:solidFill>
              <a:srgbClr val="94165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70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223E15-09EE-0749-B756-96A944AA3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Demonstrators using die-by-die flow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FD202A3-C9DF-CC47-B1E4-AAECBCAF4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34F1-AF7D-594B-91E6-420A84350B94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77E5AB7-8ABA-9D45-A39D-9BC0FCB0B4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>
            <a:noAutofit/>
          </a:bodyPr>
          <a:lstStyle/>
          <a:p>
            <a:r>
              <a:rPr lang="en-US" sz="2400" dirty="0"/>
              <a:t>Logic-on-Logic (no memory macros)</a:t>
            </a:r>
          </a:p>
          <a:p>
            <a:pPr lvl="1"/>
            <a:r>
              <a:rPr lang="en-US" sz="2000" dirty="0"/>
              <a:t>Synthetic SoC – 16 Low Density Parity Check (LDPC) blocks </a:t>
            </a:r>
          </a:p>
          <a:p>
            <a:pPr lvl="1"/>
            <a:r>
              <a:rPr lang="en-US" sz="2000" dirty="0"/>
              <a:t>Different connectivity to understand design impact on 3D gains </a:t>
            </a:r>
          </a:p>
          <a:p>
            <a:pPr lvl="1"/>
            <a:r>
              <a:rPr lang="en-US" sz="2000" dirty="0"/>
              <a:t>Manual functional partitioning at RTL-level</a:t>
            </a:r>
          </a:p>
          <a:p>
            <a:pPr lvl="2"/>
            <a:r>
              <a:rPr lang="en-US" sz="1800" dirty="0"/>
              <a:t>Possible in this case</a:t>
            </a:r>
          </a:p>
          <a:p>
            <a:pPr>
              <a:spcBef>
                <a:spcPts val="1500"/>
              </a:spcBef>
            </a:pPr>
            <a:r>
              <a:rPr lang="en-US" sz="2400" dirty="0"/>
              <a:t>Memory-on-Logic</a:t>
            </a:r>
          </a:p>
          <a:p>
            <a:pPr lvl="1"/>
            <a:r>
              <a:rPr lang="en-US" sz="2000" dirty="0"/>
              <a:t>OpenSPARCT2 – 8 core MPSoC for HPC</a:t>
            </a:r>
            <a:br>
              <a:rPr lang="en-US" sz="2000" dirty="0"/>
            </a:br>
            <a:r>
              <a:rPr lang="en-US" sz="1800" dirty="0"/>
              <a:t>(open source version of commercial product)</a:t>
            </a:r>
            <a:endParaRPr lang="en-US" sz="2000" dirty="0"/>
          </a:p>
          <a:p>
            <a:pPr lvl="1"/>
            <a:r>
              <a:rPr lang="en-US" sz="2000" dirty="0"/>
              <a:t>Looking at a single core</a:t>
            </a:r>
          </a:p>
          <a:p>
            <a:pPr lvl="2"/>
            <a:r>
              <a:rPr lang="en-US" sz="1800" dirty="0"/>
              <a:t>22 memories for L1 &amp; register file sub-system</a:t>
            </a:r>
          </a:p>
          <a:p>
            <a:pPr lvl="1"/>
            <a:r>
              <a:rPr lang="en-US" sz="2000" dirty="0"/>
              <a:t>Automated netlist partitioning </a:t>
            </a:r>
            <a:br>
              <a:rPr lang="en-US" sz="2000" dirty="0"/>
            </a:br>
            <a:r>
              <a:rPr lang="en-US" sz="2000" dirty="0"/>
              <a:t>(generation of top/bottom &amp; top-level netlists)</a:t>
            </a:r>
          </a:p>
          <a:p>
            <a:pPr lvl="2"/>
            <a:r>
              <a:rPr lang="en-US" sz="1800" dirty="0"/>
              <a:t>Mandatory due to Nº of blocks and connectivity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A377550-8F5B-404D-9DA8-874F88969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6" b="4900"/>
          <a:stretch/>
        </p:blipFill>
        <p:spPr>
          <a:xfrm>
            <a:off x="6734546" y="2685011"/>
            <a:ext cx="2010991" cy="35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1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E0D1BF-036D-E647-922B-AC307C07E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Logic-on-Logic SoC (16XLDPC)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9F907EA-EFC1-E749-B63C-9BA63E5D3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34F1-AF7D-594B-91E6-420A84350B94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6625211-0AFF-C840-8A05-6C6F4A290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79" y="1549649"/>
            <a:ext cx="2171986" cy="1923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AB844BF-211E-6241-9B47-AFCE1CD084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5" t="2151" r="2483" b="3064"/>
          <a:stretch/>
        </p:blipFill>
        <p:spPr>
          <a:xfrm>
            <a:off x="2597502" y="1522406"/>
            <a:ext cx="1990114" cy="19956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C40A6E9-60AF-1441-8629-52A208767E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8" t="3499" r="4046" b="4360"/>
          <a:stretch/>
        </p:blipFill>
        <p:spPr>
          <a:xfrm>
            <a:off x="6728036" y="1522406"/>
            <a:ext cx="2008640" cy="199564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xmlns="" id="{464DAFC9-6444-1F4E-901D-1E0832B7E88F}"/>
              </a:ext>
            </a:extLst>
          </p:cNvPr>
          <p:cNvSpPr txBox="1">
            <a:spLocks/>
          </p:cNvSpPr>
          <p:nvPr/>
        </p:nvSpPr>
        <p:spPr>
          <a:xfrm>
            <a:off x="265604" y="1110681"/>
            <a:ext cx="3425588" cy="38472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411480" rtl="0" eaLnBrk="1" latinLnBrk="0" hangingPunct="1">
              <a:spcBef>
                <a:spcPct val="0"/>
              </a:spcBef>
              <a:buNone/>
              <a:defRPr sz="2200" b="0" i="0" kern="1200" cap="all">
                <a:solidFill>
                  <a:schemeClr val="tx2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r>
              <a:rPr lang="en-GB" sz="1900" b="1" cap="none" dirty="0">
                <a:solidFill>
                  <a:schemeClr val="tx1">
                    <a:lumMod val="50000"/>
                  </a:schemeClr>
                </a:solidFill>
                <a:latin typeface="Helvetica" pitchFamily="2" charset="0"/>
              </a:rPr>
              <a:t>a) Locally connected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9497043-537C-6F41-9B05-251056308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251" y="1522406"/>
            <a:ext cx="2008640" cy="199616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xmlns="" id="{E5CD6ABD-0939-8C44-BB40-8F6178F545F7}"/>
              </a:ext>
            </a:extLst>
          </p:cNvPr>
          <p:cNvSpPr txBox="1">
            <a:spLocks/>
          </p:cNvSpPr>
          <p:nvPr/>
        </p:nvSpPr>
        <p:spPr>
          <a:xfrm>
            <a:off x="5188282" y="1307937"/>
            <a:ext cx="1442330" cy="21544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411480" rtl="0" eaLnBrk="1" latinLnBrk="0" hangingPunct="1">
              <a:spcBef>
                <a:spcPct val="0"/>
              </a:spcBef>
              <a:buNone/>
              <a:defRPr sz="2200" b="0" i="0" kern="1200" cap="all">
                <a:solidFill>
                  <a:schemeClr val="tx2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algn="r"/>
            <a:r>
              <a:rPr lang="en-GB" sz="1400" cap="none" dirty="0">
                <a:solidFill>
                  <a:schemeClr val="tx1">
                    <a:lumMod val="50000"/>
                  </a:schemeClr>
                </a:solidFill>
                <a:latin typeface="Helvetica Light" panose="020B0403020202020204" pitchFamily="34" charset="0"/>
              </a:rPr>
              <a:t>Connectivity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E54EBF1B-BAC8-014F-AB21-3A33BFD7D577}"/>
              </a:ext>
            </a:extLst>
          </p:cNvPr>
          <p:cNvSpPr txBox="1">
            <a:spLocks/>
          </p:cNvSpPr>
          <p:nvPr/>
        </p:nvSpPr>
        <p:spPr>
          <a:xfrm>
            <a:off x="7286033" y="1307937"/>
            <a:ext cx="1442330" cy="21544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411480" rtl="0" eaLnBrk="1" latinLnBrk="0" hangingPunct="1">
              <a:spcBef>
                <a:spcPct val="0"/>
              </a:spcBef>
              <a:buNone/>
              <a:defRPr sz="2200" b="0" i="0" kern="1200" cap="all">
                <a:solidFill>
                  <a:schemeClr val="tx2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algn="r"/>
            <a:r>
              <a:rPr lang="en-GB" sz="1400" cap="none" dirty="0">
                <a:solidFill>
                  <a:schemeClr val="tx1">
                    <a:lumMod val="50000"/>
                  </a:schemeClr>
                </a:solidFill>
                <a:latin typeface="Helvetica Light" panose="020B0403020202020204" pitchFamily="34" charset="0"/>
              </a:rPr>
              <a:t>Congestion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8201412F-6079-9E44-BBA2-F43E41276A15}"/>
              </a:ext>
            </a:extLst>
          </p:cNvPr>
          <p:cNvSpPr txBox="1">
            <a:spLocks/>
          </p:cNvSpPr>
          <p:nvPr/>
        </p:nvSpPr>
        <p:spPr>
          <a:xfrm>
            <a:off x="3128077" y="1307937"/>
            <a:ext cx="1442330" cy="215444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411480" rtl="0" eaLnBrk="1" latinLnBrk="0" hangingPunct="1">
              <a:spcBef>
                <a:spcPct val="0"/>
              </a:spcBef>
              <a:buNone/>
              <a:defRPr sz="2200" b="0" i="0" kern="1200" cap="all">
                <a:solidFill>
                  <a:schemeClr val="tx2"/>
                </a:solidFill>
                <a:latin typeface="Gill Sans MT"/>
                <a:ea typeface="+mj-ea"/>
                <a:cs typeface="Gill Sans MT"/>
              </a:defRPr>
            </a:lvl1pPr>
          </a:lstStyle>
          <a:p>
            <a:pPr algn="r"/>
            <a:r>
              <a:rPr lang="en-GB" sz="1400" cap="none" dirty="0">
                <a:solidFill>
                  <a:schemeClr val="tx1">
                    <a:lumMod val="50000"/>
                  </a:schemeClr>
                </a:solidFill>
                <a:latin typeface="Helvetica Light" panose="020B0403020202020204" pitchFamily="34" charset="0"/>
              </a:rPr>
              <a:t>2D P&amp;R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BD0A070-9ABE-8E4F-A86A-D2321101FB46}"/>
              </a:ext>
            </a:extLst>
          </p:cNvPr>
          <p:cNvSpPr txBox="1"/>
          <p:nvPr/>
        </p:nvSpPr>
        <p:spPr>
          <a:xfrm>
            <a:off x="858290" y="2142136"/>
            <a:ext cx="11897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Full </a:t>
            </a:r>
          </a:p>
          <a:p>
            <a:pPr algn="ctr"/>
            <a:r>
              <a:rPr lang="en-US" sz="1400" dirty="0">
                <a:latin typeface="Helvetica Light" panose="020B0403020202020204" pitchFamily="34" charset="0"/>
              </a:rPr>
              <a:t>connectivity </a:t>
            </a:r>
          </a:p>
          <a:p>
            <a:pPr algn="ctr"/>
            <a:r>
              <a:rPr lang="en-US" sz="1400" dirty="0">
                <a:latin typeface="Helvetica Light" panose="020B0403020202020204" pitchFamily="34" charset="0"/>
              </a:rPr>
              <a:t>shown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0BA9927C-C62A-1E4D-BF1D-95624348A59E}"/>
              </a:ext>
            </a:extLst>
          </p:cNvPr>
          <p:cNvGrpSpPr/>
          <p:nvPr/>
        </p:nvGrpSpPr>
        <p:grpSpPr>
          <a:xfrm>
            <a:off x="265602" y="3677673"/>
            <a:ext cx="8471073" cy="2429340"/>
            <a:chOff x="265602" y="3677673"/>
            <a:chExt cx="8471073" cy="24293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34D86DAB-FF40-5147-862E-DC0FA784FA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2" t="2967" r="4338" b="3571"/>
            <a:stretch/>
          </p:blipFill>
          <p:spPr>
            <a:xfrm>
              <a:off x="2597501" y="4111372"/>
              <a:ext cx="1987360" cy="199564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E8F13501-0961-8146-918D-EAFABDAF6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0751"/>
            <a:stretch/>
          </p:blipFill>
          <p:spPr>
            <a:xfrm>
              <a:off x="4657859" y="4109242"/>
              <a:ext cx="1989352" cy="199564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118F6F9D-C8DA-FC42-9739-22F166C735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8" t="3406" r="3705" b="3527"/>
            <a:stretch/>
          </p:blipFill>
          <p:spPr>
            <a:xfrm>
              <a:off x="6722055" y="4109241"/>
              <a:ext cx="2002139" cy="199564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F2643FB4-E893-794E-90E8-61090B4A3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3672" y="4104601"/>
              <a:ext cx="1989352" cy="2002412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xmlns="" id="{2712ED5A-A969-2B4E-BF2F-3A7BF6CD6800}"/>
                </a:ext>
              </a:extLst>
            </p:cNvPr>
            <p:cNvSpPr txBox="1">
              <a:spLocks/>
            </p:cNvSpPr>
            <p:nvPr/>
          </p:nvSpPr>
          <p:spPr>
            <a:xfrm>
              <a:off x="265602" y="3677673"/>
              <a:ext cx="8471073" cy="384721"/>
            </a:xfrm>
            <a:prstGeom prst="rect">
              <a:avLst/>
            </a:prstGeom>
          </p:spPr>
          <p:txBody>
            <a:bodyPr vert="horz" wrap="square" lIns="91440" tIns="45720" rIns="91440" bIns="45720" rtlCol="0" anchor="b" anchorCtr="0">
              <a:spAutoFit/>
            </a:bodyPr>
            <a:lstStyle>
              <a:lvl1pPr algn="l" defTabSz="411480" rtl="0" eaLnBrk="1" latinLnBrk="0" hangingPunct="1">
                <a:spcBef>
                  <a:spcPct val="0"/>
                </a:spcBef>
                <a:buNone/>
                <a:defRPr sz="2200" b="0" i="0" kern="1200" cap="all">
                  <a:solidFill>
                    <a:schemeClr val="tx2"/>
                  </a:solidFill>
                  <a:latin typeface="Gill Sans MT"/>
                  <a:ea typeface="+mj-ea"/>
                  <a:cs typeface="Gill Sans MT"/>
                </a:defRPr>
              </a:lvl1pPr>
            </a:lstStyle>
            <a:p>
              <a:r>
                <a:rPr lang="en-GB" sz="1900" b="1" cap="none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</a:rPr>
                <a:t>b) Fully  connected </a:t>
              </a:r>
              <a:r>
                <a:rPr lang="en-GB" sz="1900" b="1" cap="none" dirty="0">
                  <a:solidFill>
                    <a:schemeClr val="tx1">
                      <a:lumMod val="50000"/>
                    </a:schemeClr>
                  </a:solidFill>
                  <a:latin typeface="Helvetica" pitchFamily="2" charset="0"/>
                  <a:sym typeface="Wingdings" pitchFamily="2" charset="2"/>
                </a:rPr>
                <a:t></a:t>
              </a:r>
              <a:r>
                <a:rPr lang="en-GB" sz="1900" b="1" cap="none" dirty="0">
                  <a:solidFill>
                    <a:schemeClr val="tx1">
                      <a:lumMod val="50000"/>
                    </a:schemeClr>
                  </a:solidFill>
                  <a:latin typeface="Helvetica Light" panose="020B0403020202020204" pitchFamily="34" charset="0"/>
                  <a:sym typeface="Wingdings" pitchFamily="2" charset="2"/>
                </a:rPr>
                <a:t> more connectivity, more congestion, good for 3D </a:t>
              </a:r>
              <a:endParaRPr lang="en-GB" sz="1900" b="1" cap="none" dirty="0">
                <a:solidFill>
                  <a:schemeClr val="tx1">
                    <a:lumMod val="50000"/>
                  </a:schemeClr>
                </a:solidFill>
                <a:latin typeface="Helvetica Light" panose="020B0403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F483A1D9-A404-614D-9DB9-1F34927A3EED}"/>
                </a:ext>
              </a:extLst>
            </p:cNvPr>
            <p:cNvSpPr txBox="1"/>
            <p:nvPr/>
          </p:nvSpPr>
          <p:spPr>
            <a:xfrm>
              <a:off x="783474" y="4761414"/>
              <a:ext cx="1189748" cy="738664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 Light" panose="020B0403020202020204" pitchFamily="34" charset="0"/>
                </a:rPr>
                <a:t>Partial </a:t>
              </a:r>
            </a:p>
            <a:p>
              <a:pPr algn="ctr"/>
              <a:r>
                <a:rPr lang="en-US" sz="1400" dirty="0">
                  <a:latin typeface="Helvetica Light" panose="020B0403020202020204" pitchFamily="34" charset="0"/>
                </a:rPr>
                <a:t>connectivity </a:t>
              </a:r>
            </a:p>
            <a:p>
              <a:pPr algn="ctr"/>
              <a:r>
                <a:rPr lang="en-US" sz="1400" dirty="0">
                  <a:latin typeface="Helvetica Light" panose="020B0403020202020204" pitchFamily="34" charset="0"/>
                </a:rPr>
                <a:t>shown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33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313546-7E6A-0A46-9BEF-0ADFDF76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vs. 2D: WL &amp; Area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7C9FE99-95D7-9E48-8733-B3EA54928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34F1-AF7D-594B-91E6-420A84350B94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D8C3CBD-FEBE-4648-8C99-B5D2D07C5A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0149" y="1164666"/>
            <a:ext cx="8337665" cy="5047704"/>
          </a:xfrm>
        </p:spPr>
        <p:txBody>
          <a:bodyPr anchor="ctr">
            <a:noAutofit/>
          </a:bodyPr>
          <a:lstStyle/>
          <a:p>
            <a:r>
              <a:rPr lang="en-US" sz="2200" dirty="0"/>
              <a:t>3D design is compared with 2D with appropriate utilization to solve congestion (system routability)</a:t>
            </a:r>
          </a:p>
          <a:p>
            <a:r>
              <a:rPr lang="en-US" sz="2200" dirty="0"/>
              <a:t>Locally connected SoC </a:t>
            </a:r>
            <a:r>
              <a:rPr lang="en-US" sz="2200" dirty="0">
                <a:sym typeface="Wingdings" pitchFamily="2" charset="2"/>
              </a:rPr>
              <a:t></a:t>
            </a:r>
            <a:r>
              <a:rPr lang="en-US" sz="2200" dirty="0"/>
              <a:t> can’t benefit from 3D</a:t>
            </a:r>
          </a:p>
          <a:p>
            <a:r>
              <a:rPr lang="en-US" sz="2200" dirty="0"/>
              <a:t>Fully connected SoC </a:t>
            </a:r>
            <a:r>
              <a:rPr lang="en-US" sz="2200" dirty="0">
                <a:sym typeface="Wingdings" pitchFamily="2" charset="2"/>
              </a:rPr>
              <a:t> </a:t>
            </a:r>
            <a:r>
              <a:rPr lang="en-US" sz="2200" dirty="0"/>
              <a:t>WL gains are in the range of 30%, depending on the 3D pitch</a:t>
            </a:r>
          </a:p>
          <a:p>
            <a:pPr lvl="1">
              <a:buFont typeface="+mj-lt"/>
              <a:buAutoNum type="alphaLcParenR"/>
            </a:pPr>
            <a:r>
              <a:rPr lang="en-US" sz="2000" dirty="0">
                <a:solidFill>
                  <a:srgbClr val="941651"/>
                </a:solidFill>
              </a:rPr>
              <a:t>1um </a:t>
            </a:r>
            <a:r>
              <a:rPr lang="en-US" sz="2000" dirty="0">
                <a:solidFill>
                  <a:srgbClr val="941651"/>
                </a:solidFill>
                <a:sym typeface="Wingdings" pitchFamily="2" charset="2"/>
              </a:rPr>
              <a:t></a:t>
            </a:r>
            <a:r>
              <a:rPr lang="en-US" sz="2000" dirty="0">
                <a:solidFill>
                  <a:srgbClr val="941651"/>
                </a:solidFill>
              </a:rPr>
              <a:t> -34% </a:t>
            </a:r>
          </a:p>
          <a:p>
            <a:pPr lvl="1">
              <a:buFont typeface="+mj-lt"/>
              <a:buAutoNum type="alphaLcParenR"/>
            </a:pPr>
            <a:r>
              <a:rPr lang="en-US" sz="2000" dirty="0">
                <a:solidFill>
                  <a:srgbClr val="941651"/>
                </a:solidFill>
              </a:rPr>
              <a:t>2um </a:t>
            </a:r>
            <a:r>
              <a:rPr lang="en-US" sz="2000" dirty="0">
                <a:solidFill>
                  <a:srgbClr val="941651"/>
                </a:solidFill>
                <a:sym typeface="Wingdings" pitchFamily="2" charset="2"/>
              </a:rPr>
              <a:t> -</a:t>
            </a:r>
            <a:r>
              <a:rPr lang="en-US" sz="2000" dirty="0">
                <a:solidFill>
                  <a:srgbClr val="941651"/>
                </a:solidFill>
              </a:rPr>
              <a:t>23% </a:t>
            </a:r>
          </a:p>
          <a:p>
            <a:pPr marL="312738" indent="0">
              <a:buNone/>
            </a:pPr>
            <a:r>
              <a:rPr lang="en-US" sz="2200" dirty="0"/>
              <a:t>plus improved congestion </a:t>
            </a:r>
            <a:br>
              <a:rPr lang="en-US" sz="2200" dirty="0"/>
            </a:br>
            <a:r>
              <a:rPr lang="en-US" sz="2200" dirty="0"/>
              <a:t>allows die utilization </a:t>
            </a:r>
            <a:br>
              <a:rPr lang="en-US" sz="2200" dirty="0"/>
            </a:br>
            <a:r>
              <a:rPr lang="en-US" sz="2200" dirty="0"/>
              <a:t>increase in 3D resulting in</a:t>
            </a:r>
            <a:br>
              <a:rPr lang="en-US" sz="2200" dirty="0"/>
            </a:br>
            <a:r>
              <a:rPr lang="en-US" sz="2200" dirty="0"/>
              <a:t>area gains </a:t>
            </a:r>
          </a:p>
          <a:p>
            <a:pPr marL="666750" lvl="1" indent="-304800">
              <a:buFont typeface="+mj-lt"/>
              <a:buAutoNum type="alphaLcParenR" startAt="3"/>
            </a:pPr>
            <a:r>
              <a:rPr lang="en-US" sz="2100" dirty="0">
                <a:solidFill>
                  <a:srgbClr val="941651"/>
                </a:solidFill>
              </a:rPr>
              <a:t>Total die area of 3D is </a:t>
            </a:r>
            <a:br>
              <a:rPr lang="en-US" sz="2100" dirty="0">
                <a:solidFill>
                  <a:srgbClr val="941651"/>
                </a:solidFill>
              </a:rPr>
            </a:br>
            <a:r>
              <a:rPr lang="en-US" sz="2100" dirty="0">
                <a:solidFill>
                  <a:srgbClr val="941651"/>
                </a:solidFill>
              </a:rPr>
              <a:t>-24% compared to 2D</a:t>
            </a: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59B1D4D-C2CE-4641-AE00-26B7DBA84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252" y="3056926"/>
            <a:ext cx="4572000" cy="30988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2F6AF7C-443B-3A4E-95CA-7CD1B2D634DD}"/>
              </a:ext>
            </a:extLst>
          </p:cNvPr>
          <p:cNvGrpSpPr/>
          <p:nvPr/>
        </p:nvGrpSpPr>
        <p:grpSpPr>
          <a:xfrm>
            <a:off x="5880213" y="3244147"/>
            <a:ext cx="542907" cy="1458819"/>
            <a:chOff x="1847649" y="1628193"/>
            <a:chExt cx="542907" cy="1458819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xmlns="" id="{56FBA8E7-38E9-6C44-81EC-CF7F62365D88}"/>
                </a:ext>
              </a:extLst>
            </p:cNvPr>
            <p:cNvCxnSpPr/>
            <p:nvPr/>
          </p:nvCxnSpPr>
          <p:spPr>
            <a:xfrm flipV="1">
              <a:off x="2390556" y="1628193"/>
              <a:ext cx="0" cy="1458819"/>
            </a:xfrm>
            <a:prstGeom prst="straightConnector1">
              <a:avLst/>
            </a:prstGeom>
            <a:ln w="12700" cmpd="sng">
              <a:solidFill>
                <a:srgbClr val="941651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B9EC7C0-77EE-CC42-9775-A4053E812B8E}"/>
                </a:ext>
              </a:extLst>
            </p:cNvPr>
            <p:cNvSpPr txBox="1"/>
            <p:nvPr/>
          </p:nvSpPr>
          <p:spPr>
            <a:xfrm>
              <a:off x="1847649" y="1756402"/>
              <a:ext cx="51952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rgbClr val="941651"/>
                  </a:solidFill>
                  <a:latin typeface="Helvetica" pitchFamily="2" charset="0"/>
                </a:rPr>
                <a:t>a)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1AA7675-AA90-8D44-BD1B-62C3EE39F529}"/>
              </a:ext>
            </a:extLst>
          </p:cNvPr>
          <p:cNvGrpSpPr/>
          <p:nvPr/>
        </p:nvGrpSpPr>
        <p:grpSpPr>
          <a:xfrm>
            <a:off x="7283935" y="3244146"/>
            <a:ext cx="467091" cy="996776"/>
            <a:chOff x="3251371" y="1628192"/>
            <a:chExt cx="467091" cy="99677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F9A906D5-0BCD-5F47-86D5-62628D97E478}"/>
                </a:ext>
              </a:extLst>
            </p:cNvPr>
            <p:cNvCxnSpPr/>
            <p:nvPr/>
          </p:nvCxnSpPr>
          <p:spPr>
            <a:xfrm flipV="1">
              <a:off x="3718462" y="1628192"/>
              <a:ext cx="0" cy="996776"/>
            </a:xfrm>
            <a:prstGeom prst="straightConnector1">
              <a:avLst/>
            </a:prstGeom>
            <a:ln w="12700" cmpd="sng">
              <a:solidFill>
                <a:srgbClr val="941651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54735F76-21F8-6E4A-952C-0935959761FA}"/>
                </a:ext>
              </a:extLst>
            </p:cNvPr>
            <p:cNvSpPr txBox="1"/>
            <p:nvPr/>
          </p:nvSpPr>
          <p:spPr>
            <a:xfrm>
              <a:off x="3251371" y="1756402"/>
              <a:ext cx="45090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rgbClr val="941651"/>
                  </a:solidFill>
                  <a:latin typeface="Helvetica" pitchFamily="2" charset="0"/>
                </a:rPr>
                <a:t>b)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56665530-73EB-9543-8271-1239430ED887}"/>
              </a:ext>
            </a:extLst>
          </p:cNvPr>
          <p:cNvGrpSpPr/>
          <p:nvPr/>
        </p:nvGrpSpPr>
        <p:grpSpPr>
          <a:xfrm>
            <a:off x="6816051" y="3244147"/>
            <a:ext cx="1749420" cy="996775"/>
            <a:chOff x="2783487" y="1628193"/>
            <a:chExt cx="1749420" cy="99677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E7C5C0A2-AC60-A840-82D9-0648B7D871F9}"/>
                </a:ext>
              </a:extLst>
            </p:cNvPr>
            <p:cNvGrpSpPr/>
            <p:nvPr/>
          </p:nvGrpSpPr>
          <p:grpSpPr>
            <a:xfrm>
              <a:off x="2783487" y="1628193"/>
              <a:ext cx="470050" cy="996775"/>
              <a:chOff x="2783487" y="1628193"/>
              <a:chExt cx="470050" cy="996775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xmlns="" id="{6A2D69D1-AA03-174D-95B2-50602248238C}"/>
                  </a:ext>
                </a:extLst>
              </p:cNvPr>
              <p:cNvCxnSpPr/>
              <p:nvPr/>
            </p:nvCxnSpPr>
            <p:spPr>
              <a:xfrm flipV="1">
                <a:off x="2783487" y="1628193"/>
                <a:ext cx="0" cy="996775"/>
              </a:xfrm>
              <a:prstGeom prst="straightConnector1">
                <a:avLst/>
              </a:prstGeom>
              <a:ln w="12700" cmpd="sng">
                <a:solidFill>
                  <a:srgbClr val="941651"/>
                </a:solidFill>
                <a:headEnd type="triangl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BFC01D5A-59C5-754E-9317-FFC56CA4223C}"/>
                  </a:ext>
                </a:extLst>
              </p:cNvPr>
              <p:cNvSpPr txBox="1"/>
              <p:nvPr/>
            </p:nvSpPr>
            <p:spPr>
              <a:xfrm>
                <a:off x="2802630" y="1756402"/>
                <a:ext cx="450907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941651"/>
                    </a:solidFill>
                    <a:latin typeface="Helvetica" pitchFamily="2" charset="0"/>
                  </a:rPr>
                  <a:t>c)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B98ACBD6-5007-7940-AE23-1C2A93679BC5}"/>
                </a:ext>
              </a:extLst>
            </p:cNvPr>
            <p:cNvGrpSpPr/>
            <p:nvPr/>
          </p:nvGrpSpPr>
          <p:grpSpPr>
            <a:xfrm>
              <a:off x="4103790" y="1628193"/>
              <a:ext cx="429117" cy="996775"/>
              <a:chOff x="2783487" y="1628193"/>
              <a:chExt cx="429117" cy="996775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xmlns="" id="{E80D6C93-1E27-1E4E-865E-33694DD5BFF1}"/>
                  </a:ext>
                </a:extLst>
              </p:cNvPr>
              <p:cNvCxnSpPr/>
              <p:nvPr/>
            </p:nvCxnSpPr>
            <p:spPr>
              <a:xfrm flipV="1">
                <a:off x="2783487" y="1628193"/>
                <a:ext cx="0" cy="996775"/>
              </a:xfrm>
              <a:prstGeom prst="straightConnector1">
                <a:avLst/>
              </a:prstGeom>
              <a:ln w="12700" cmpd="sng">
                <a:solidFill>
                  <a:srgbClr val="941651"/>
                </a:solidFill>
                <a:headEnd type="triangl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4CE54C80-43AB-BD4A-A01B-4D1BCE0CEDFA}"/>
                  </a:ext>
                </a:extLst>
              </p:cNvPr>
              <p:cNvSpPr txBox="1"/>
              <p:nvPr/>
            </p:nvSpPr>
            <p:spPr>
              <a:xfrm>
                <a:off x="2849066" y="1756402"/>
                <a:ext cx="36353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941651"/>
                    </a:solidFill>
                    <a:latin typeface="Helvetica" pitchFamily="2" charset="0"/>
                  </a:rPr>
                  <a:t>c)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5133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EF513F-E0B8-D144-8135-417A94E8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011" y="257550"/>
            <a:ext cx="8337665" cy="740467"/>
          </a:xfrm>
        </p:spPr>
        <p:txBody>
          <a:bodyPr/>
          <a:lstStyle/>
          <a:p>
            <a:r>
              <a:rPr lang="en-US" dirty="0"/>
              <a:t>Memory-on-Logic: OpenSPARC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99F9152-FE59-ED48-BE22-BAB61BDF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34F1-AF7D-594B-91E6-420A84350B94}" type="slidenum">
              <a:rPr lang="en-GB" smtClean="0"/>
              <a:pPr/>
              <a:t>23</a:t>
            </a:fld>
            <a:endParaRPr lang="en-GB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A625218A-F8C5-3C46-BEBB-02E960F5EFD3}"/>
              </a:ext>
            </a:extLst>
          </p:cNvPr>
          <p:cNvGrpSpPr/>
          <p:nvPr/>
        </p:nvGrpSpPr>
        <p:grpSpPr>
          <a:xfrm>
            <a:off x="249274" y="3640076"/>
            <a:ext cx="8656238" cy="2588916"/>
            <a:chOff x="249274" y="3640076"/>
            <a:chExt cx="8656238" cy="258891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64D393A6-2C1D-BC48-A344-4CC76CC23FF7}"/>
                </a:ext>
              </a:extLst>
            </p:cNvPr>
            <p:cNvSpPr txBox="1"/>
            <p:nvPr/>
          </p:nvSpPr>
          <p:spPr>
            <a:xfrm>
              <a:off x="363451" y="5951993"/>
              <a:ext cx="1349968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GB" sz="1200" b="1" dirty="0">
                  <a:solidFill>
                    <a:srgbClr val="464749"/>
                  </a:solidFill>
                </a:rPr>
                <a:t>Top (mem. die)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BCA3CEE0-E323-FE44-981F-F42B3CD784E7}"/>
                </a:ext>
              </a:extLst>
            </p:cNvPr>
            <p:cNvSpPr txBox="1"/>
            <p:nvPr/>
          </p:nvSpPr>
          <p:spPr>
            <a:xfrm>
              <a:off x="7063142" y="5951993"/>
              <a:ext cx="1842370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GB" sz="1200" b="1" dirty="0">
                  <a:solidFill>
                    <a:srgbClr val="464749"/>
                  </a:solidFill>
                </a:rPr>
                <a:t>Bottom (logic die)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222F859F-BF8F-6D47-990C-FF5D7058B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3451" y="4097557"/>
              <a:ext cx="1918640" cy="1854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0DB2CAEC-557D-5942-8E64-CD2F81EF6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0042" y="4097557"/>
              <a:ext cx="1921514" cy="186862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3C6A0C9F-521A-5242-9099-C8E3502DA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1361" y="4097557"/>
              <a:ext cx="1909228" cy="183321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xmlns="" id="{BED98D63-3069-5A4D-A98D-29CC0A8F3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18772" y="4097557"/>
              <a:ext cx="1921686" cy="18540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EBAEAF09-60D1-6B45-84EA-BC4D7C0F0D2A}"/>
                </a:ext>
              </a:extLst>
            </p:cNvPr>
            <p:cNvSpPr/>
            <p:nvPr/>
          </p:nvSpPr>
          <p:spPr>
            <a:xfrm>
              <a:off x="397091" y="4123549"/>
              <a:ext cx="470222" cy="20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1.5um</a:t>
              </a:r>
            </a:p>
          </p:txBody>
        </p:sp>
        <p:sp>
          <p:nvSpPr>
            <p:cNvPr id="26" name="Title 1">
              <a:extLst>
                <a:ext uri="{FF2B5EF4-FFF2-40B4-BE49-F238E27FC236}">
                  <a16:creationId xmlns:a16="http://schemas.microsoft.com/office/drawing/2014/main" xmlns="" id="{523A59B0-83E9-5944-84E1-E105CC913772}"/>
                </a:ext>
              </a:extLst>
            </p:cNvPr>
            <p:cNvSpPr txBox="1">
              <a:spLocks/>
            </p:cNvSpPr>
            <p:nvPr/>
          </p:nvSpPr>
          <p:spPr>
            <a:xfrm>
              <a:off x="249274" y="3640076"/>
              <a:ext cx="3425588" cy="384721"/>
            </a:xfrm>
            <a:prstGeom prst="rect">
              <a:avLst/>
            </a:prstGeom>
          </p:spPr>
          <p:txBody>
            <a:bodyPr vert="horz" wrap="square" lIns="91440" tIns="45720" rIns="91440" bIns="45720" rtlCol="0" anchor="b" anchorCtr="0">
              <a:spAutoFit/>
            </a:bodyPr>
            <a:lstStyle>
              <a:lvl1pPr algn="l" defTabSz="411480" rtl="0" eaLnBrk="1" latinLnBrk="0" hangingPunct="1">
                <a:spcBef>
                  <a:spcPct val="0"/>
                </a:spcBef>
                <a:buNone/>
                <a:defRPr sz="2200" b="0" i="0" kern="1200" cap="all">
                  <a:solidFill>
                    <a:schemeClr val="tx2"/>
                  </a:solidFill>
                  <a:latin typeface="Gill Sans MT"/>
                  <a:ea typeface="+mj-ea"/>
                  <a:cs typeface="Gill Sans MT"/>
                </a:defRPr>
              </a:lvl1pPr>
            </a:lstStyle>
            <a:p>
              <a:r>
                <a:rPr lang="en-GB" sz="1900" b="1" cap="none" dirty="0">
                  <a:solidFill>
                    <a:schemeClr val="tx1">
                      <a:lumMod val="50000"/>
                    </a:schemeClr>
                  </a:solidFill>
                </a:rPr>
                <a:t>b) Memory die first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901B5D5C-50EE-824C-B8B5-09DE1DDA85F5}"/>
              </a:ext>
            </a:extLst>
          </p:cNvPr>
          <p:cNvGrpSpPr/>
          <p:nvPr/>
        </p:nvGrpSpPr>
        <p:grpSpPr>
          <a:xfrm>
            <a:off x="265604" y="1110681"/>
            <a:ext cx="8607908" cy="3123201"/>
            <a:chOff x="265604" y="1110681"/>
            <a:chExt cx="8607908" cy="31232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310E0CFC-6AF1-024C-A218-8B887D5A7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22020" y="1521323"/>
              <a:ext cx="1921514" cy="1854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EE45E611-2727-354A-BA89-F9ED6032FF85}"/>
                </a:ext>
              </a:extLst>
            </p:cNvPr>
            <p:cNvSpPr txBox="1"/>
            <p:nvPr/>
          </p:nvSpPr>
          <p:spPr>
            <a:xfrm>
              <a:off x="7514251" y="3397479"/>
              <a:ext cx="1349968" cy="27699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/>
              <a:r>
                <a:rPr lang="en-GB" sz="1200" b="1" dirty="0">
                  <a:solidFill>
                    <a:srgbClr val="464749"/>
                  </a:solidFill>
                </a:rPr>
                <a:t>Top (mem. die)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C97B5489-7BC0-7943-9CEC-4864BE247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56513" y="1529072"/>
              <a:ext cx="1916999" cy="1854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1320C617-05D8-1D4E-9A2D-E821B4EC7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4698" y="1521323"/>
              <a:ext cx="1924109" cy="1854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C3C4F482-FFD1-D94C-B5DB-2C76A4779E4D}"/>
                </a:ext>
              </a:extLst>
            </p:cNvPr>
            <p:cNvSpPr/>
            <p:nvPr/>
          </p:nvSpPr>
          <p:spPr>
            <a:xfrm>
              <a:off x="380871" y="1616116"/>
              <a:ext cx="470222" cy="20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1.5um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8BC8164-1DF8-DC4E-BD13-6C14E9253A29}"/>
                </a:ext>
              </a:extLst>
            </p:cNvPr>
            <p:cNvSpPr txBox="1"/>
            <p:nvPr/>
          </p:nvSpPr>
          <p:spPr>
            <a:xfrm>
              <a:off x="318802" y="3358642"/>
              <a:ext cx="1842370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GB" sz="1200" b="1" dirty="0">
                  <a:solidFill>
                    <a:srgbClr val="464749"/>
                  </a:solidFill>
                </a:rPr>
                <a:t>Bottom (logic die)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F0A4CAFD-5CCC-AC49-BE78-E201FA15FC62}"/>
                </a:ext>
              </a:extLst>
            </p:cNvPr>
            <p:cNvGrpSpPr/>
            <p:nvPr/>
          </p:nvGrpSpPr>
          <p:grpSpPr>
            <a:xfrm>
              <a:off x="4897908" y="1324627"/>
              <a:ext cx="2066791" cy="2093737"/>
              <a:chOff x="4956710" y="454986"/>
              <a:chExt cx="2066791" cy="2093737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xmlns="" id="{ECAAAA99-FA7E-D44F-A9C8-465491CE7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56710" y="694723"/>
                <a:ext cx="1907310" cy="185400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id="{A691B67C-168A-9E44-958A-5979FC0C2210}"/>
                  </a:ext>
                </a:extLst>
              </p:cNvPr>
              <p:cNvSpPr txBox="1"/>
              <p:nvPr/>
            </p:nvSpPr>
            <p:spPr>
              <a:xfrm>
                <a:off x="5810931" y="454986"/>
                <a:ext cx="1212570" cy="230832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en-GB" sz="900" dirty="0">
                    <a:solidFill>
                      <a:srgbClr val="464749"/>
                    </a:solidFill>
                  </a:rPr>
                  <a:t>Next die view flipped</a:t>
                </a:r>
              </a:p>
            </p:txBody>
          </p:sp>
        </p:grp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xmlns="" id="{927E76D9-3016-154C-966E-E6C397183C58}"/>
                </a:ext>
              </a:extLst>
            </p:cNvPr>
            <p:cNvSpPr/>
            <p:nvPr/>
          </p:nvSpPr>
          <p:spPr>
            <a:xfrm>
              <a:off x="4468918" y="3213011"/>
              <a:ext cx="331939" cy="1020871"/>
            </a:xfrm>
            <a:prstGeom prst="rightArrow">
              <a:avLst>
                <a:gd name="adj1" fmla="val 65951"/>
                <a:gd name="adj2" fmla="val 50000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00" b="1" dirty="0">
                <a:solidFill>
                  <a:schemeClr val="tx1">
                    <a:lumMod val="50000"/>
                  </a:schemeClr>
                </a:solidFill>
                <a:latin typeface="Gill Sans MT"/>
                <a:cs typeface="Gill Sans MT"/>
              </a:endParaRPr>
            </a:p>
          </p:txBody>
        </p:sp>
        <p:sp>
          <p:nvSpPr>
            <p:cNvPr id="27" name="Title 1">
              <a:extLst>
                <a:ext uri="{FF2B5EF4-FFF2-40B4-BE49-F238E27FC236}">
                  <a16:creationId xmlns:a16="http://schemas.microsoft.com/office/drawing/2014/main" xmlns="" id="{5C396DE1-085E-8C48-B15B-2396EA0886D4}"/>
                </a:ext>
              </a:extLst>
            </p:cNvPr>
            <p:cNvSpPr txBox="1">
              <a:spLocks/>
            </p:cNvSpPr>
            <p:nvPr/>
          </p:nvSpPr>
          <p:spPr>
            <a:xfrm>
              <a:off x="265604" y="1110681"/>
              <a:ext cx="3425588" cy="384721"/>
            </a:xfrm>
            <a:prstGeom prst="rect">
              <a:avLst/>
            </a:prstGeom>
          </p:spPr>
          <p:txBody>
            <a:bodyPr vert="horz" wrap="square" lIns="91440" tIns="45720" rIns="91440" bIns="45720" rtlCol="0" anchor="b" anchorCtr="0">
              <a:spAutoFit/>
            </a:bodyPr>
            <a:lstStyle>
              <a:lvl1pPr algn="l" defTabSz="411480" rtl="0" eaLnBrk="1" latinLnBrk="0" hangingPunct="1">
                <a:spcBef>
                  <a:spcPct val="0"/>
                </a:spcBef>
                <a:buNone/>
                <a:defRPr sz="2200" b="0" i="0" kern="1200" cap="all">
                  <a:solidFill>
                    <a:schemeClr val="tx2"/>
                  </a:solidFill>
                  <a:latin typeface="Gill Sans MT"/>
                  <a:ea typeface="+mj-ea"/>
                  <a:cs typeface="Gill Sans MT"/>
                </a:defRPr>
              </a:lvl1pPr>
            </a:lstStyle>
            <a:p>
              <a:r>
                <a:rPr lang="en-GB" sz="1900" b="1" cap="none" dirty="0">
                  <a:solidFill>
                    <a:schemeClr val="tx1">
                      <a:lumMod val="50000"/>
                    </a:schemeClr>
                  </a:solidFill>
                </a:rPr>
                <a:t>a) Logic die first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72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DA7189-79D4-EA42-B4C8-98E22AA4E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vs. 3D WL distribution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CA6F65F-54FC-BB4E-A7F7-162226CE0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34F1-AF7D-594B-91E6-420A84350B94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812F507-7903-2A43-8CAC-DDB3BF84C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8464" y="1173346"/>
            <a:ext cx="5298330" cy="22867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Logic die first </a:t>
            </a:r>
          </a:p>
          <a:p>
            <a:pPr marL="360363" indent="-360363">
              <a:buFont typeface="+mj-lt"/>
              <a:buAutoNum type="alphaLcParenR"/>
            </a:pPr>
            <a:r>
              <a:rPr lang="en-US" sz="1900" dirty="0">
                <a:solidFill>
                  <a:srgbClr val="941651"/>
                </a:solidFill>
              </a:rPr>
              <a:t>3D saves from M4 and up (logic die)</a:t>
            </a:r>
          </a:p>
          <a:p>
            <a:pPr marL="354012" lvl="1" indent="0">
              <a:buNone/>
            </a:pPr>
            <a:r>
              <a:rPr lang="en-US" sz="1900" b="1" dirty="0">
                <a:solidFill>
                  <a:srgbClr val="941651"/>
                </a:solidFill>
                <a:sym typeface="Wingdings" pitchFamily="2" charset="2"/>
              </a:rPr>
              <a:t> </a:t>
            </a:r>
            <a:r>
              <a:rPr lang="en-US" sz="1900" b="1" dirty="0">
                <a:solidFill>
                  <a:srgbClr val="941651"/>
                </a:solidFill>
              </a:rPr>
              <a:t>Total WL reduction: </a:t>
            </a:r>
            <a:r>
              <a:rPr lang="en-US" sz="1900" b="1" dirty="0">
                <a:solidFill>
                  <a:srgbClr val="941651"/>
                </a:solidFill>
                <a:latin typeface="Helvetica" pitchFamily="2" charset="0"/>
              </a:rPr>
              <a:t>-20%</a:t>
            </a:r>
          </a:p>
          <a:p>
            <a:pPr marL="360363" indent="-360363">
              <a:buFont typeface="+mj-lt"/>
              <a:buAutoNum type="alphaLcParenR"/>
            </a:pPr>
            <a:r>
              <a:rPr lang="en-US" sz="1900" dirty="0">
                <a:solidFill>
                  <a:srgbClr val="941651"/>
                </a:solidFill>
              </a:rPr>
              <a:t>Limited use of BEOL for memory die</a:t>
            </a:r>
          </a:p>
          <a:p>
            <a:pPr marL="0" indent="0">
              <a:buNone/>
            </a:pPr>
            <a:r>
              <a:rPr lang="en-US" sz="2000" dirty="0"/>
              <a:t>Memory die first is better</a:t>
            </a:r>
            <a:endParaRPr lang="en-US" sz="2000" b="1" dirty="0">
              <a:solidFill>
                <a:srgbClr val="941651"/>
              </a:solidFill>
              <a:sym typeface="Wingdings" pitchFamily="2" charset="2"/>
            </a:endParaRPr>
          </a:p>
          <a:p>
            <a:pPr marL="360363" indent="-360363">
              <a:buFont typeface="+mj-lt"/>
              <a:buAutoNum type="alphaLcParenR" startAt="3"/>
            </a:pPr>
            <a:r>
              <a:rPr lang="en-US" sz="1900" b="1" dirty="0">
                <a:solidFill>
                  <a:srgbClr val="941651"/>
                </a:solidFill>
                <a:sym typeface="Wingdings" pitchFamily="2" charset="2"/>
              </a:rPr>
              <a:t> </a:t>
            </a:r>
            <a:r>
              <a:rPr lang="en-US" sz="1900" b="1" dirty="0">
                <a:solidFill>
                  <a:srgbClr val="941651"/>
                </a:solidFill>
              </a:rPr>
              <a:t>3D betters 2D by </a:t>
            </a:r>
            <a:r>
              <a:rPr lang="en-US" sz="1900" b="1" dirty="0">
                <a:solidFill>
                  <a:srgbClr val="941651"/>
                </a:solidFill>
                <a:latin typeface="Helvetica" pitchFamily="2" charset="0"/>
              </a:rPr>
              <a:t>-28%</a:t>
            </a:r>
            <a:endParaRPr lang="en-US" sz="2000" dirty="0"/>
          </a:p>
          <a:p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ABA1BF0E-2CB3-DB45-AFD8-2A859AA2F14E}"/>
              </a:ext>
            </a:extLst>
          </p:cNvPr>
          <p:cNvGrpSpPr/>
          <p:nvPr/>
        </p:nvGrpSpPr>
        <p:grpSpPr>
          <a:xfrm>
            <a:off x="546689" y="3583110"/>
            <a:ext cx="3709425" cy="2553873"/>
            <a:chOff x="600933" y="2433886"/>
            <a:chExt cx="3709425" cy="25538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132CF580-9B33-D646-AD6D-E21F0EF7F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0933" y="2433886"/>
              <a:ext cx="3709425" cy="231516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99EC8BB6-8893-2247-A762-148D8B338B77}"/>
                </a:ext>
              </a:extLst>
            </p:cNvPr>
            <p:cNvSpPr/>
            <p:nvPr/>
          </p:nvSpPr>
          <p:spPr>
            <a:xfrm>
              <a:off x="1717062" y="4710760"/>
              <a:ext cx="148630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b="1" cap="small" dirty="0"/>
                <a:t>Bottom Die First</a:t>
              </a:r>
              <a:endParaRPr lang="en-GB" sz="1200" b="1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70632112-E954-0340-B9D6-4AB50CCF5D60}"/>
              </a:ext>
            </a:extLst>
          </p:cNvPr>
          <p:cNvGrpSpPr/>
          <p:nvPr/>
        </p:nvGrpSpPr>
        <p:grpSpPr>
          <a:xfrm>
            <a:off x="2080247" y="3896979"/>
            <a:ext cx="567355" cy="1353743"/>
            <a:chOff x="2041895" y="2632856"/>
            <a:chExt cx="567355" cy="1353743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xmlns="" id="{F99592ED-BDD0-6842-9DEB-5FA714F0E4A4}"/>
                </a:ext>
              </a:extLst>
            </p:cNvPr>
            <p:cNvSpPr/>
            <p:nvPr/>
          </p:nvSpPr>
          <p:spPr>
            <a:xfrm rot="19822039">
              <a:off x="2041895" y="2632856"/>
              <a:ext cx="245534" cy="1353743"/>
            </a:xfrm>
            <a:prstGeom prst="rightBrace">
              <a:avLst/>
            </a:prstGeom>
            <a:ln w="15875" cmpd="sng">
              <a:solidFill>
                <a:srgbClr val="94165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94165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6F33EE61-5F3A-8246-B1F7-0B485DE08972}"/>
                </a:ext>
              </a:extLst>
            </p:cNvPr>
            <p:cNvSpPr txBox="1"/>
            <p:nvPr/>
          </p:nvSpPr>
          <p:spPr>
            <a:xfrm>
              <a:off x="2283519" y="3001950"/>
              <a:ext cx="325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941651"/>
                  </a:solidFill>
                </a:rPr>
                <a:t>a)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FD645EB1-E493-F643-9DA8-CF44B4C09214}"/>
              </a:ext>
            </a:extLst>
          </p:cNvPr>
          <p:cNvGrpSpPr/>
          <p:nvPr/>
        </p:nvGrpSpPr>
        <p:grpSpPr>
          <a:xfrm>
            <a:off x="2821841" y="4449089"/>
            <a:ext cx="693330" cy="460150"/>
            <a:chOff x="2400299" y="3653601"/>
            <a:chExt cx="693330" cy="460150"/>
          </a:xfrm>
        </p:grpSpPr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xmlns="" id="{DA5039E0-A3F2-144F-B8CC-5E603AC6ED4E}"/>
                </a:ext>
              </a:extLst>
            </p:cNvPr>
            <p:cNvSpPr/>
            <p:nvPr/>
          </p:nvSpPr>
          <p:spPr>
            <a:xfrm rot="16200000">
              <a:off x="2672756" y="3692879"/>
              <a:ext cx="148415" cy="693330"/>
            </a:xfrm>
            <a:prstGeom prst="rightBrace">
              <a:avLst>
                <a:gd name="adj1" fmla="val 23851"/>
                <a:gd name="adj2" fmla="val 50000"/>
              </a:avLst>
            </a:prstGeom>
            <a:ln w="15875" cmpd="sng">
              <a:solidFill>
                <a:srgbClr val="94165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3053156D-2AFB-2442-B52F-AC8EEF981892}"/>
                </a:ext>
              </a:extLst>
            </p:cNvPr>
            <p:cNvSpPr txBox="1"/>
            <p:nvPr/>
          </p:nvSpPr>
          <p:spPr>
            <a:xfrm>
              <a:off x="2599488" y="3653601"/>
              <a:ext cx="332142" cy="307777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>
                  <a:solidFill>
                    <a:srgbClr val="941651"/>
                  </a:solidFill>
                </a:rPr>
                <a:t>b)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80C39A8A-FAE8-8744-895F-DD19F04C9589}"/>
              </a:ext>
            </a:extLst>
          </p:cNvPr>
          <p:cNvGrpSpPr/>
          <p:nvPr/>
        </p:nvGrpSpPr>
        <p:grpSpPr>
          <a:xfrm>
            <a:off x="4633823" y="3573464"/>
            <a:ext cx="3844240" cy="2563519"/>
            <a:chOff x="4633823" y="3573464"/>
            <a:chExt cx="3844240" cy="256351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E90F6C74-88C7-0347-8B6D-9820150E3E95}"/>
                </a:ext>
              </a:extLst>
            </p:cNvPr>
            <p:cNvGrpSpPr/>
            <p:nvPr/>
          </p:nvGrpSpPr>
          <p:grpSpPr>
            <a:xfrm>
              <a:off x="4633823" y="3573464"/>
              <a:ext cx="3844240" cy="2563519"/>
              <a:chOff x="4873803" y="2424240"/>
              <a:chExt cx="3844240" cy="2563519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xmlns="" id="{6DCF577D-D40F-ED4B-9302-48EC47546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3803" y="2424240"/>
                <a:ext cx="3844240" cy="2324810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4AA01977-DAF9-B44B-B188-AB39C52328BE}"/>
                  </a:ext>
                </a:extLst>
              </p:cNvPr>
              <p:cNvSpPr/>
              <p:nvPr/>
            </p:nvSpPr>
            <p:spPr>
              <a:xfrm>
                <a:off x="6153513" y="4710760"/>
                <a:ext cx="118295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200" b="1" cap="small" dirty="0"/>
                  <a:t>Top Die First</a:t>
                </a:r>
                <a:endParaRPr lang="en-GB" sz="1200" b="1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BECE856E-997F-CD4E-A850-EA04A7B9657E}"/>
                </a:ext>
              </a:extLst>
            </p:cNvPr>
            <p:cNvGrpSpPr/>
            <p:nvPr/>
          </p:nvGrpSpPr>
          <p:grpSpPr>
            <a:xfrm>
              <a:off x="6940335" y="4811478"/>
              <a:ext cx="745067" cy="470267"/>
              <a:chOff x="7103533" y="3643484"/>
              <a:chExt cx="745067" cy="470267"/>
            </a:xfrm>
          </p:grpSpPr>
          <p:sp>
            <p:nvSpPr>
              <p:cNvPr id="21" name="Right Brace 20">
                <a:extLst>
                  <a:ext uri="{FF2B5EF4-FFF2-40B4-BE49-F238E27FC236}">
                    <a16:creationId xmlns:a16="http://schemas.microsoft.com/office/drawing/2014/main" xmlns="" id="{A79BB519-CB9B-064F-8173-7DEBB3AE05A3}"/>
                  </a:ext>
                </a:extLst>
              </p:cNvPr>
              <p:cNvSpPr/>
              <p:nvPr/>
            </p:nvSpPr>
            <p:spPr>
              <a:xfrm rot="16200000">
                <a:off x="7401859" y="3667010"/>
                <a:ext cx="148415" cy="745067"/>
              </a:xfrm>
              <a:prstGeom prst="rightBrace">
                <a:avLst>
                  <a:gd name="adj1" fmla="val 23851"/>
                  <a:gd name="adj2" fmla="val 50000"/>
                </a:avLst>
              </a:prstGeom>
              <a:ln w="15875" cmpd="sng">
                <a:solidFill>
                  <a:srgbClr val="94165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50964AB2-951D-2947-B52F-DDE19026DA7C}"/>
                  </a:ext>
                </a:extLst>
              </p:cNvPr>
              <p:cNvSpPr txBox="1"/>
              <p:nvPr/>
            </p:nvSpPr>
            <p:spPr>
              <a:xfrm>
                <a:off x="7321080" y="3643484"/>
                <a:ext cx="320922" cy="307777"/>
              </a:xfrm>
              <a:prstGeom prst="rect">
                <a:avLst/>
              </a:prstGeom>
              <a:solidFill>
                <a:schemeClr val="bg1">
                  <a:alpha val="29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rgbClr val="941651"/>
                    </a:solidFill>
                  </a:rPr>
                  <a:t>c)</a:t>
                </a:r>
              </a:p>
            </p:txBody>
          </p:sp>
        </p:grp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B836BCE8-DA5E-7844-B479-2ACAA22575B9}"/>
              </a:ext>
            </a:extLst>
          </p:cNvPr>
          <p:cNvSpPr/>
          <p:nvPr/>
        </p:nvSpPr>
        <p:spPr>
          <a:xfrm>
            <a:off x="5188409" y="1701921"/>
            <a:ext cx="3503851" cy="1456567"/>
          </a:xfrm>
          <a:prstGeom prst="roundRect">
            <a:avLst>
              <a:gd name="adj" fmla="val 10870"/>
            </a:avLst>
          </a:prstGeom>
          <a:solidFill>
            <a:srgbClr val="941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Helvetica" pitchFamily="2" charset="0"/>
              </a:rPr>
              <a:t>45% of critical path delay caused by wires Perf. improved by ~30%</a:t>
            </a:r>
          </a:p>
        </p:txBody>
      </p:sp>
    </p:spTree>
    <p:extLst>
      <p:ext uri="{BB962C8B-B14F-4D97-AF65-F5344CB8AC3E}">
        <p14:creationId xmlns:p14="http://schemas.microsoft.com/office/powerpoint/2010/main" val="157003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B7EA28-91CE-EA4C-A9FC-F0DBF017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Summary &amp; Conclusions</a:t>
            </a:r>
          </a:p>
        </p:txBody>
      </p:sp>
    </p:spTree>
    <p:extLst>
      <p:ext uri="{BB962C8B-B14F-4D97-AF65-F5344CB8AC3E}">
        <p14:creationId xmlns:p14="http://schemas.microsoft.com/office/powerpoint/2010/main" val="948640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62D897A-B6EF-2447-8C3B-13D315F87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DBDA2-B3D4-D345-B2E0-98B778EF03C9}" type="slidenum">
              <a:rPr lang="en-GB" smtClean="0"/>
              <a:t>26</a:t>
            </a:fld>
            <a:endParaRPr lang="en-GB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xmlns="" id="{4DDFAD5E-5762-BB41-9C87-188317B29F3A}"/>
              </a:ext>
            </a:extLst>
          </p:cNvPr>
          <p:cNvSpPr txBox="1">
            <a:spLocks/>
          </p:cNvSpPr>
          <p:nvPr/>
        </p:nvSpPr>
        <p:spPr>
          <a:xfrm>
            <a:off x="398463" y="461246"/>
            <a:ext cx="8337665" cy="59800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71463" indent="-271463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tabLst/>
              <a:defRPr sz="2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625475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ct val="75000"/>
              <a:buFont typeface="Courier New" panose="02070309020205020404" pitchFamily="49" charset="0"/>
              <a:buChar char="o"/>
              <a:tabLst/>
              <a:defRPr sz="23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022350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sz="21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9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2D CMOS scaling continues, but not smoothly …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3D integration technologies could extend the life of CMOS </a:t>
            </a:r>
          </a:p>
          <a:p>
            <a:pPr lvl="1"/>
            <a:r>
              <a:rPr lang="en-US" sz="1900" dirty="0">
                <a:solidFill>
                  <a:schemeClr val="tx1">
                    <a:lumMod val="50000"/>
                  </a:schemeClr>
                </a:solidFill>
              </a:rPr>
              <a:t>Complementary to device &amp; standard cell scaling</a:t>
            </a:r>
          </a:p>
          <a:p>
            <a:pPr lvl="1"/>
            <a:r>
              <a:rPr lang="en-US" sz="1900" dirty="0">
                <a:solidFill>
                  <a:schemeClr val="tx1">
                    <a:lumMod val="50000"/>
                  </a:schemeClr>
                </a:solidFill>
              </a:rPr>
              <a:t>Better perf, power &amp; area (better silicon utilization, less buffering)</a:t>
            </a:r>
          </a:p>
          <a:p>
            <a:pPr lvl="1"/>
            <a:r>
              <a:rPr lang="en-US" sz="1900" dirty="0">
                <a:solidFill>
                  <a:schemeClr val="tx1">
                    <a:lumMod val="50000"/>
                  </a:schemeClr>
                </a:solidFill>
              </a:rPr>
              <a:t>Fresh view of system integration (package-level integration)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Various flavors of functionally partitioned systems </a:t>
            </a:r>
          </a:p>
          <a:p>
            <a:pPr lvl="1"/>
            <a:r>
              <a:rPr lang="en-US" sz="1900" b="1" dirty="0">
                <a:solidFill>
                  <a:schemeClr val="tx1">
                    <a:lumMod val="50000"/>
                  </a:schemeClr>
                </a:solidFill>
              </a:rPr>
              <a:t>Memory-on-Logic</a:t>
            </a:r>
            <a:r>
              <a:rPr lang="en-US" sz="1900" dirty="0">
                <a:solidFill>
                  <a:schemeClr val="tx1">
                    <a:lumMod val="50000"/>
                  </a:schemeClr>
                </a:solidFill>
              </a:rPr>
              <a:t> – better performance &amp; possible cost gains due to process optimization for memory layer</a:t>
            </a:r>
          </a:p>
          <a:p>
            <a:pPr lvl="1"/>
            <a:r>
              <a:rPr lang="en-US" sz="1900" b="1" dirty="0">
                <a:solidFill>
                  <a:schemeClr val="tx1">
                    <a:lumMod val="50000"/>
                  </a:schemeClr>
                </a:solidFill>
              </a:rPr>
              <a:t>Logic-on-Logic</a:t>
            </a:r>
            <a:r>
              <a:rPr lang="en-US" sz="1900" dirty="0">
                <a:solidFill>
                  <a:schemeClr val="tx1">
                    <a:lumMod val="50000"/>
                  </a:schemeClr>
                </a:solidFill>
              </a:rPr>
              <a:t> – for maximum performance benefits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Benefits tightly coupled to 3D technology parameters</a:t>
            </a:r>
          </a:p>
          <a:p>
            <a:pPr lvl="1"/>
            <a:r>
              <a:rPr lang="en-US" sz="1900" dirty="0">
                <a:solidFill>
                  <a:schemeClr val="tx1">
                    <a:lumMod val="50000"/>
                  </a:schemeClr>
                </a:solidFill>
              </a:rPr>
              <a:t>Fine 3D interconnect pitch is required to maximize benefits</a:t>
            </a:r>
          </a:p>
          <a:p>
            <a:pPr>
              <a:spcBef>
                <a:spcPts val="900"/>
              </a:spcBef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</a:rPr>
              <a:t>Optimization space not yet fully deployed, full flow still missing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Better clustering, partitioning methods etc.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Across die timing optimizations, 3D clock tree synthesis etc.</a:t>
            </a:r>
          </a:p>
        </p:txBody>
      </p:sp>
    </p:spTree>
    <p:extLst>
      <p:ext uri="{BB962C8B-B14F-4D97-AF65-F5344CB8AC3E}">
        <p14:creationId xmlns:p14="http://schemas.microsoft.com/office/powerpoint/2010/main" val="114157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C7648ED-DA6E-1745-BABD-E2F4A1B3F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DBDA2-B3D4-D345-B2E0-98B778EF03C9}" type="slidenum">
              <a:rPr lang="en-GB" smtClean="0"/>
              <a:t>27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958FA28-65EE-F944-A45C-93A8C1DA3A16}"/>
              </a:ext>
            </a:extLst>
          </p:cNvPr>
          <p:cNvSpPr txBox="1"/>
          <p:nvPr/>
        </p:nvSpPr>
        <p:spPr>
          <a:xfrm>
            <a:off x="741128" y="483326"/>
            <a:ext cx="765145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>
                <a:solidFill>
                  <a:srgbClr val="941651"/>
                </a:solidFill>
                <a:latin typeface="Helvetica" pitchFamily="2" charset="0"/>
              </a:rPr>
              <a:t>3D is not about research any more …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70371701-4E55-594F-A7C2-DFC3FC1922AE}"/>
              </a:ext>
            </a:extLst>
          </p:cNvPr>
          <p:cNvGrpSpPr/>
          <p:nvPr/>
        </p:nvGrpSpPr>
        <p:grpSpPr>
          <a:xfrm>
            <a:off x="798913" y="1234079"/>
            <a:ext cx="7554266" cy="3742811"/>
            <a:chOff x="798913" y="1234079"/>
            <a:chExt cx="7554266" cy="37428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F16A472B-7A52-FB46-B067-C7C4AD8AF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77" r="3620" b="80002"/>
            <a:stretch/>
          </p:blipFill>
          <p:spPr>
            <a:xfrm>
              <a:off x="801111" y="2802928"/>
              <a:ext cx="7541777" cy="86275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F2E10FD0-7104-7B49-B6C7-0961E00D93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77" t="73858" r="3620" b="1008"/>
            <a:stretch/>
          </p:blipFill>
          <p:spPr>
            <a:xfrm>
              <a:off x="798913" y="3892557"/>
              <a:ext cx="7541777" cy="10843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C66DA949-6CF3-C543-A2F3-3CF21B32C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402" y="1234079"/>
              <a:ext cx="7541777" cy="144181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D4CF4C2-5212-6E46-A4FB-ACF9376731FA}"/>
              </a:ext>
            </a:extLst>
          </p:cNvPr>
          <p:cNvSpPr txBox="1"/>
          <p:nvPr/>
        </p:nvSpPr>
        <p:spPr>
          <a:xfrm>
            <a:off x="2207281" y="5318836"/>
            <a:ext cx="47500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tx1">
                    <a:lumMod val="50000"/>
                  </a:schemeClr>
                </a:solidFill>
                <a:latin typeface="Helvetica Light" panose="020B0403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9815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6AE14F1-95C9-CD44-BE0F-69C5EDF21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DBDA2-B3D4-D345-B2E0-98B778EF03C9}" type="slidenum">
              <a:rPr lang="en-GB" smtClean="0"/>
              <a:t>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3B7319A-E48F-ED49-96BE-AAB064AC5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294"/>
          <a:stretch/>
        </p:blipFill>
        <p:spPr>
          <a:xfrm>
            <a:off x="1440480" y="5022728"/>
            <a:ext cx="6263038" cy="1349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90BB1A9-3ABF-AD47-ADB7-ECF0F943E2D6}"/>
              </a:ext>
            </a:extLst>
          </p:cNvPr>
          <p:cNvSpPr txBox="1"/>
          <p:nvPr/>
        </p:nvSpPr>
        <p:spPr>
          <a:xfrm>
            <a:off x="1811468" y="385351"/>
            <a:ext cx="471116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rgbClr val="941651"/>
                </a:solidFill>
                <a:latin typeface="Helvetica" pitchFamily="2" charset="0"/>
              </a:rPr>
              <a:t>Moore’s law still on ?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FC49BF1F-ADF1-3D45-8DF2-8A5556B749B3}"/>
              </a:ext>
            </a:extLst>
          </p:cNvPr>
          <p:cNvSpPr txBox="1">
            <a:spLocks/>
          </p:cNvSpPr>
          <p:nvPr/>
        </p:nvSpPr>
        <p:spPr>
          <a:xfrm>
            <a:off x="395288" y="1282552"/>
            <a:ext cx="8255098" cy="3595606"/>
          </a:xfrm>
          <a:prstGeom prst="rect">
            <a:avLst/>
          </a:prstGeom>
        </p:spPr>
        <p:txBody>
          <a:bodyPr/>
          <a:lstStyle>
            <a:lvl1pPr marL="271463" indent="-271463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tabLst/>
              <a:defRPr sz="25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625475" indent="-26352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ct val="75000"/>
              <a:buFont typeface="Courier New" panose="02070309020205020404" pitchFamily="49" charset="0"/>
              <a:buChar char="o"/>
              <a:tabLst/>
              <a:defRPr sz="23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022350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sz="21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1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9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Some reasons </a:t>
            </a:r>
            <a:r>
              <a:rPr lang="en-GB" sz="2200" b="1" dirty="0">
                <a:latin typeface="Helvetica" pitchFamily="2" charset="0"/>
              </a:rPr>
              <a:t>NOT</a:t>
            </a:r>
            <a:r>
              <a:rPr lang="en-GB" sz="2200" dirty="0"/>
              <a:t> to believe so (this is a short list …)</a:t>
            </a:r>
          </a:p>
          <a:p>
            <a:pPr marL="360363" indent="-360363">
              <a:buFont typeface="+mj-lt"/>
              <a:buAutoNum type="arabicPeriod"/>
            </a:pPr>
            <a:r>
              <a:rPr lang="en-GB" sz="2200" dirty="0">
                <a:latin typeface="Helvetica" pitchFamily="2" charset="0"/>
              </a:rPr>
              <a:t>System design becoming more &amp; more complex</a:t>
            </a:r>
          </a:p>
          <a:p>
            <a:pPr lvl="1"/>
            <a:r>
              <a:rPr lang="en-GB" sz="2000" dirty="0"/>
              <a:t>Routability becomes major challenge</a:t>
            </a:r>
          </a:p>
          <a:p>
            <a:pPr marL="360363" indent="-360363">
              <a:spcBef>
                <a:spcPts val="1500"/>
              </a:spcBef>
              <a:buFont typeface="+mj-lt"/>
              <a:buAutoNum type="arabicPeriod"/>
            </a:pPr>
            <a:r>
              <a:rPr lang="en-US" sz="2000" dirty="0">
                <a:latin typeface="Helvetica" pitchFamily="2" charset="0"/>
              </a:rPr>
              <a:t>Yield is (seriously) limiting the die size </a:t>
            </a:r>
          </a:p>
          <a:p>
            <a:pPr lvl="1"/>
            <a:r>
              <a:rPr lang="en-GB" sz="2000" dirty="0"/>
              <a:t>HPC dies are smaller and smaller</a:t>
            </a:r>
          </a:p>
          <a:p>
            <a:pPr marL="360363" indent="-360363">
              <a:spcBef>
                <a:spcPts val="1500"/>
              </a:spcBef>
              <a:buFont typeface="+mj-lt"/>
              <a:buAutoNum type="arabicPeriod"/>
            </a:pPr>
            <a:r>
              <a:rPr lang="en-US" sz="2000" dirty="0">
                <a:latin typeface="Helvetica" pitchFamily="2" charset="0"/>
              </a:rPr>
              <a:t>Scaling CGP &amp; MP is becoming more &amp; more expensive </a:t>
            </a:r>
          </a:p>
          <a:p>
            <a:pPr lvl="1"/>
            <a:r>
              <a:rPr lang="en-GB" sz="2000" dirty="0"/>
              <a:t>4</a:t>
            </a:r>
            <a:r>
              <a:rPr lang="en-GB" sz="2000" baseline="30000" dirty="0"/>
              <a:t>th</a:t>
            </a:r>
            <a:r>
              <a:rPr lang="en-GB" sz="2000" dirty="0"/>
              <a:t> foundry abandons next gen CMOS (Aug. 2018)</a:t>
            </a:r>
            <a:br>
              <a:rPr lang="en-GB" sz="2000" dirty="0"/>
            </a:br>
            <a:r>
              <a:rPr lang="en-GB" sz="2000" dirty="0">
                <a:sym typeface="Wingdings" pitchFamily="2" charset="2"/>
              </a:rPr>
              <a:t> Today </a:t>
            </a:r>
            <a:r>
              <a:rPr lang="en-GB" sz="2000" dirty="0"/>
              <a:t>only 3 remain in game (you can guess which ones …) </a:t>
            </a:r>
          </a:p>
        </p:txBody>
      </p:sp>
    </p:spTree>
    <p:extLst>
      <p:ext uri="{BB962C8B-B14F-4D97-AF65-F5344CB8AC3E}">
        <p14:creationId xmlns:p14="http://schemas.microsoft.com/office/powerpoint/2010/main" val="426486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8B1443-594E-2641-A1C7-0EE48471A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Design complexity increases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BB18334B-EBE1-8A48-BC2F-274FD4AF9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34F1-AF7D-594B-91E6-420A84350B94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735CB0A-3705-6B4E-BE79-57A646556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8463" y="1225128"/>
            <a:ext cx="8337665" cy="1282402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CPP likely to stop @30nm </a:t>
            </a:r>
            <a:r>
              <a:rPr lang="en-US" sz="2000" dirty="0">
                <a:sym typeface="Wingdings" pitchFamily="2" charset="2"/>
              </a:rPr>
              <a:t></a:t>
            </a:r>
            <a:r>
              <a:rPr lang="en-US" sz="2000" dirty="0"/>
              <a:t> </a:t>
            </a:r>
            <a:r>
              <a:rPr lang="en-US" sz="2000" dirty="0" err="1"/>
              <a:t>std</a:t>
            </a:r>
            <a:r>
              <a:rPr lang="en-US" sz="2000" dirty="0"/>
              <a:t> cell height reduced to 7.5, 6 &amp; 5Tracks</a:t>
            </a:r>
          </a:p>
          <a:p>
            <a:r>
              <a:rPr lang="en-GB" sz="2000" dirty="0"/>
              <a:t>Cell height reduction causes</a:t>
            </a:r>
            <a:r>
              <a:rPr lang="en-GB" sz="2000" dirty="0">
                <a:solidFill>
                  <a:srgbClr val="941651"/>
                </a:solidFill>
              </a:rPr>
              <a:t> </a:t>
            </a:r>
            <a:r>
              <a:rPr lang="en-GB" sz="2000" b="1" dirty="0">
                <a:solidFill>
                  <a:srgbClr val="941651"/>
                </a:solidFill>
              </a:rPr>
              <a:t>pin density to increase</a:t>
            </a:r>
            <a:r>
              <a:rPr lang="en-GB" sz="2000" dirty="0">
                <a:solidFill>
                  <a:srgbClr val="941651"/>
                </a:solidFill>
              </a:rPr>
              <a:t> </a:t>
            </a:r>
            <a:r>
              <a:rPr lang="en-GB" sz="2000" dirty="0"/>
              <a:t>at design-level</a:t>
            </a:r>
          </a:p>
          <a:p>
            <a:r>
              <a:rPr lang="en-GB" sz="2000" b="1" dirty="0">
                <a:latin typeface="Helvetica" pitchFamily="2" charset="0"/>
              </a:rPr>
              <a:t>Higher pin-density aggravates </a:t>
            </a:r>
            <a:r>
              <a:rPr lang="en-GB" sz="2000" b="1" dirty="0">
                <a:solidFill>
                  <a:srgbClr val="941651"/>
                </a:solidFill>
                <a:latin typeface="Helvetica" pitchFamily="2" charset="0"/>
              </a:rPr>
              <a:t>congestion &amp; design routability</a:t>
            </a:r>
            <a:endParaRPr lang="en-US" sz="2000" b="1" dirty="0">
              <a:solidFill>
                <a:srgbClr val="941651"/>
              </a:solidFill>
              <a:latin typeface="Helvetica" pitchFamily="2" charset="0"/>
            </a:endParaRPr>
          </a:p>
          <a:p>
            <a:endParaRPr lang="en-US" sz="2000" dirty="0"/>
          </a:p>
          <a:p>
            <a:endParaRPr lang="en-GB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DD47188C-F689-1343-A064-500CB7041ACA}"/>
              </a:ext>
            </a:extLst>
          </p:cNvPr>
          <p:cNvGrpSpPr/>
          <p:nvPr/>
        </p:nvGrpSpPr>
        <p:grpSpPr>
          <a:xfrm>
            <a:off x="448332" y="2541656"/>
            <a:ext cx="7990366" cy="1616713"/>
            <a:chOff x="-45994" y="560944"/>
            <a:chExt cx="8175800" cy="165423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8F8A2DA9-5430-274C-AF01-BFE890A21449}"/>
                </a:ext>
              </a:extLst>
            </p:cNvPr>
            <p:cNvGrpSpPr/>
            <p:nvPr/>
          </p:nvGrpSpPr>
          <p:grpSpPr>
            <a:xfrm>
              <a:off x="745898" y="1016652"/>
              <a:ext cx="6409574" cy="1198525"/>
              <a:chOff x="471620" y="1056517"/>
              <a:chExt cx="6409574" cy="119852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xmlns="" id="{B402BC18-4F23-A24C-8F24-AF3066791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12987" y="1056517"/>
                <a:ext cx="1599330" cy="1198525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xmlns="" id="{75E5FEB3-1974-6B4C-89D9-9B0746611D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6770" y="1056517"/>
                <a:ext cx="983017" cy="956329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xmlns="" id="{1BA0F53F-AF93-2E40-8E3A-B6FFB80B86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90371" y="1056517"/>
                <a:ext cx="990823" cy="821846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C8C31F71-1C17-2E4D-BDCD-4886F4A30979}"/>
                  </a:ext>
                </a:extLst>
              </p:cNvPr>
              <p:cNvSpPr/>
              <p:nvPr/>
            </p:nvSpPr>
            <p:spPr>
              <a:xfrm>
                <a:off x="471620" y="1056517"/>
                <a:ext cx="513842" cy="303775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63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7.5T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B54F4EA8-D1BA-484E-861C-D2E2BAE2FF38}"/>
                  </a:ext>
                </a:extLst>
              </p:cNvPr>
              <p:cNvSpPr/>
              <p:nvPr/>
            </p:nvSpPr>
            <p:spPr>
              <a:xfrm>
                <a:off x="3102133" y="1056517"/>
                <a:ext cx="513842" cy="303775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63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6T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7A3F78AD-8E58-1248-9FB2-63C4252932DD}"/>
                  </a:ext>
                </a:extLst>
              </p:cNvPr>
              <p:cNvSpPr/>
              <p:nvPr/>
            </p:nvSpPr>
            <p:spPr>
              <a:xfrm>
                <a:off x="5359276" y="1056517"/>
                <a:ext cx="513842" cy="303775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63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5T</a:t>
                </a: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57AE65BE-6E07-434A-80C9-1B26C81E2CAF}"/>
                </a:ext>
              </a:extLst>
            </p:cNvPr>
            <p:cNvSpPr/>
            <p:nvPr/>
          </p:nvSpPr>
          <p:spPr>
            <a:xfrm>
              <a:off x="-45994" y="560944"/>
              <a:ext cx="2452431" cy="3464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latin typeface="Helvetica" pitchFamily="2" charset="0"/>
                </a:rPr>
                <a:t>Standard cell (ND4D0)</a:t>
              </a:r>
              <a:endParaRPr lang="en-GB" sz="1600" b="1" dirty="0">
                <a:latin typeface="Helvetica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72B6CE62-2C58-1C41-AE7F-6B9150533E28}"/>
                </a:ext>
              </a:extLst>
            </p:cNvPr>
            <p:cNvSpPr/>
            <p:nvPr/>
          </p:nvSpPr>
          <p:spPr>
            <a:xfrm>
              <a:off x="7299534" y="1838498"/>
              <a:ext cx="830272" cy="3464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160nm</a:t>
              </a:r>
              <a:endParaRPr lang="en-GB" sz="1600" dirty="0">
                <a:latin typeface="Helvetica Light" panose="020B0403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300D755A-A2E3-9241-A913-B51FFAE6DEDF}"/>
                </a:ext>
              </a:extLst>
            </p:cNvPr>
            <p:cNvSpPr/>
            <p:nvPr/>
          </p:nvSpPr>
          <p:spPr>
            <a:xfrm>
              <a:off x="5003800" y="1829155"/>
              <a:ext cx="830272" cy="3464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192nm</a:t>
              </a:r>
              <a:endParaRPr lang="en-GB" sz="1600" dirty="0">
                <a:latin typeface="Helvetica Light" panose="020B0403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F5679157-0535-5549-BA71-19F72D6E2CFF}"/>
                </a:ext>
              </a:extLst>
            </p:cNvPr>
            <p:cNvSpPr/>
            <p:nvPr/>
          </p:nvSpPr>
          <p:spPr>
            <a:xfrm>
              <a:off x="3029835" y="1853708"/>
              <a:ext cx="830272" cy="3464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</a:rPr>
                <a:t>240nm</a:t>
              </a:r>
              <a:endParaRPr lang="en-GB" sz="1600" dirty="0">
                <a:latin typeface="Helvetica Light" panose="020B0403020202020204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xmlns="" id="{54726F30-3CE2-0844-A299-DDC0419E0581}"/>
                </a:ext>
              </a:extLst>
            </p:cNvPr>
            <p:cNvCxnSpPr/>
            <p:nvPr/>
          </p:nvCxnSpPr>
          <p:spPr>
            <a:xfrm>
              <a:off x="3012948" y="1016652"/>
              <a:ext cx="0" cy="1178688"/>
            </a:xfrm>
            <a:prstGeom prst="straightConnector1">
              <a:avLst/>
            </a:prstGeom>
            <a:ln w="3175" cmpd="sng">
              <a:solidFill>
                <a:schemeClr val="tx2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DE156BD2-4593-BE49-92E4-BEB04791625E}"/>
                </a:ext>
              </a:extLst>
            </p:cNvPr>
            <p:cNvCxnSpPr/>
            <p:nvPr/>
          </p:nvCxnSpPr>
          <p:spPr>
            <a:xfrm>
              <a:off x="5003800" y="1026570"/>
              <a:ext cx="0" cy="946411"/>
            </a:xfrm>
            <a:prstGeom prst="straightConnector1">
              <a:avLst/>
            </a:prstGeom>
            <a:ln w="3175" cmpd="sng">
              <a:solidFill>
                <a:schemeClr val="tx2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xmlns="" id="{CEA156C1-8832-DA4E-BFE1-B0EB409F69B2}"/>
                </a:ext>
              </a:extLst>
            </p:cNvPr>
            <p:cNvCxnSpPr/>
            <p:nvPr/>
          </p:nvCxnSpPr>
          <p:spPr>
            <a:xfrm>
              <a:off x="7300589" y="1016652"/>
              <a:ext cx="0" cy="812503"/>
            </a:xfrm>
            <a:prstGeom prst="straightConnector1">
              <a:avLst/>
            </a:prstGeom>
            <a:ln w="3175" cmpd="sng">
              <a:solidFill>
                <a:schemeClr val="tx2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108EDCF-4756-154E-A738-EB6843322125}"/>
              </a:ext>
            </a:extLst>
          </p:cNvPr>
          <p:cNvGrpSpPr/>
          <p:nvPr/>
        </p:nvGrpSpPr>
        <p:grpSpPr>
          <a:xfrm>
            <a:off x="387869" y="4255679"/>
            <a:ext cx="8139732" cy="1882767"/>
            <a:chOff x="387869" y="4021011"/>
            <a:chExt cx="8139732" cy="188276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F1128FAA-5722-614B-922D-616005562569}"/>
                </a:ext>
              </a:extLst>
            </p:cNvPr>
            <p:cNvGrpSpPr/>
            <p:nvPr/>
          </p:nvGrpSpPr>
          <p:grpSpPr>
            <a:xfrm>
              <a:off x="581471" y="4460478"/>
              <a:ext cx="7946130" cy="1443300"/>
              <a:chOff x="1802981" y="3869506"/>
              <a:chExt cx="9746839" cy="1770373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xmlns="" id="{CF635E93-7E11-D24A-AD08-89389AEEAD00}"/>
                  </a:ext>
                </a:extLst>
              </p:cNvPr>
              <p:cNvGrpSpPr/>
              <p:nvPr/>
            </p:nvGrpSpPr>
            <p:grpSpPr>
              <a:xfrm>
                <a:off x="1802981" y="3869792"/>
                <a:ext cx="8586037" cy="1770087"/>
                <a:chOff x="762880" y="2628140"/>
                <a:chExt cx="7491965" cy="1544534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xmlns="" id="{4A268BE9-17E4-0440-9112-E419C2D7F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82541" y="2641129"/>
                  <a:ext cx="1543094" cy="1531545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xmlns="" id="{1435DD17-75D5-3A45-9E70-4934F9ED43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r="2795"/>
                <a:stretch/>
              </p:blipFill>
              <p:spPr>
                <a:xfrm>
                  <a:off x="6138567" y="2649588"/>
                  <a:ext cx="1029729" cy="1014816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xmlns="" id="{E9299C1E-9569-B04E-951C-481991C545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85529" y="2649589"/>
                  <a:ext cx="1229845" cy="1202597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xmlns="" id="{8CDF4580-DC3B-9E43-B24C-FEB1667649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90062" y="2628140"/>
                  <a:ext cx="364783" cy="1224047"/>
                </a:xfrm>
                <a:prstGeom prst="rect">
                  <a:avLst/>
                </a:prstGeom>
              </p:spPr>
            </p:pic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xmlns="" id="{C6E90E53-0215-134E-A33D-BABF7EC11618}"/>
                    </a:ext>
                  </a:extLst>
                </p:cNvPr>
                <p:cNvSpPr/>
                <p:nvPr/>
              </p:nvSpPr>
              <p:spPr>
                <a:xfrm>
                  <a:off x="762880" y="2641129"/>
                  <a:ext cx="513842" cy="303775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63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/>
                    <a:t>7.5T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xmlns="" id="{13A0AB86-D7E1-854C-B2B7-2F9E85038C21}"/>
                    </a:ext>
                  </a:extLst>
                </p:cNvPr>
                <p:cNvSpPr/>
                <p:nvPr/>
              </p:nvSpPr>
              <p:spPr>
                <a:xfrm>
                  <a:off x="3258883" y="2649589"/>
                  <a:ext cx="513842" cy="303775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63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/>
                    <a:t>6T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xmlns="" id="{A7D8D642-A06D-0C40-BAE9-B090B4F53898}"/>
                    </a:ext>
                  </a:extLst>
                </p:cNvPr>
                <p:cNvSpPr/>
                <p:nvPr/>
              </p:nvSpPr>
              <p:spPr>
                <a:xfrm>
                  <a:off x="5604814" y="2649588"/>
                  <a:ext cx="513842" cy="303775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 w="63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/>
                    <a:t>5T</a:t>
                  </a:r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27F302D3-6FD2-B748-8245-F029C2C7FE30}"/>
                  </a:ext>
                </a:extLst>
              </p:cNvPr>
              <p:cNvSpPr/>
              <p:nvPr/>
            </p:nvSpPr>
            <p:spPr>
              <a:xfrm>
                <a:off x="10464812" y="4995590"/>
                <a:ext cx="45416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75000"/>
                      </a:schemeClr>
                    </a:solidFill>
                  </a:rPr>
                  <a:t>Low</a:t>
                </a:r>
                <a:endParaRPr lang="en-GB" sz="12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14D35B69-10D0-674C-A6D5-4FFE20F30DE3}"/>
                  </a:ext>
                </a:extLst>
              </p:cNvPr>
              <p:cNvSpPr/>
              <p:nvPr/>
            </p:nvSpPr>
            <p:spPr>
              <a:xfrm>
                <a:off x="10504211" y="3869506"/>
                <a:ext cx="47320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chemeClr val="bg2">
                        <a:lumMod val="75000"/>
                      </a:schemeClr>
                    </a:solidFill>
                  </a:rPr>
                  <a:t>High</a:t>
                </a:r>
                <a:endParaRPr lang="en-GB" sz="12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C6B22829-32D7-9241-8C1F-1D76E1B008FF}"/>
                  </a:ext>
                </a:extLst>
              </p:cNvPr>
              <p:cNvSpPr/>
              <p:nvPr/>
            </p:nvSpPr>
            <p:spPr>
              <a:xfrm>
                <a:off x="10691893" y="4409277"/>
                <a:ext cx="85792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>
                    <a:solidFill>
                      <a:schemeClr val="bg2">
                        <a:lumMod val="75000"/>
                      </a:schemeClr>
                    </a:solidFill>
                  </a:rPr>
                  <a:t>Pin density</a:t>
                </a:r>
                <a:endParaRPr lang="en-GB" sz="1200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795DA732-4431-444E-82B0-568CBF347CA8}"/>
                </a:ext>
              </a:extLst>
            </p:cNvPr>
            <p:cNvSpPr/>
            <p:nvPr/>
          </p:nvSpPr>
          <p:spPr>
            <a:xfrm>
              <a:off x="387869" y="4021011"/>
              <a:ext cx="86754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>
                  <a:latin typeface="Helvetica" pitchFamily="2" charset="0"/>
                </a:rPr>
                <a:t>Design</a:t>
              </a:r>
              <a:endParaRPr lang="en-GB" sz="1600" b="1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318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DE32F4-7025-2C48-B50E-2F4D845B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needs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3AC3C7F-D848-DE41-8BCA-64C2BDB2D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34F1-AF7D-594B-91E6-420A84350B94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599FD53-A378-1844-8790-05A6D74FB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8463" y="1346114"/>
            <a:ext cx="8337665" cy="1406589"/>
          </a:xfrm>
        </p:spPr>
        <p:txBody>
          <a:bodyPr>
            <a:noAutofit/>
          </a:bodyPr>
          <a:lstStyle/>
          <a:p>
            <a:r>
              <a:rPr lang="en-US" sz="2100" dirty="0"/>
              <a:t>Next gen system will be more parallel (more cores per CPU)</a:t>
            </a:r>
          </a:p>
          <a:p>
            <a:r>
              <a:rPr lang="en-US" sz="2100" dirty="0"/>
              <a:t>More cores mean more &amp; deeper cache memories</a:t>
            </a:r>
          </a:p>
          <a:p>
            <a:r>
              <a:rPr lang="en-US" sz="2100" b="1" dirty="0">
                <a:solidFill>
                  <a:srgbClr val="941651"/>
                </a:solidFill>
              </a:rPr>
              <a:t>We need more IC area on the top of CMOS scaling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3939EF1D-DF7F-F84B-B6DF-A98EEF6D1422}"/>
              </a:ext>
            </a:extLst>
          </p:cNvPr>
          <p:cNvGrpSpPr/>
          <p:nvPr/>
        </p:nvGrpSpPr>
        <p:grpSpPr>
          <a:xfrm>
            <a:off x="469274" y="2939840"/>
            <a:ext cx="4057666" cy="2896957"/>
            <a:chOff x="680327" y="1831691"/>
            <a:chExt cx="4512975" cy="2823726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xmlns="" id="{697CC464-9811-E043-9204-8E7992AB8A2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80990174"/>
                </p:ext>
              </p:extLst>
            </p:nvPr>
          </p:nvGraphicFramePr>
          <p:xfrm>
            <a:off x="680327" y="1831691"/>
            <a:ext cx="4512975" cy="25436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xmlns="" id="{EAAB6DC8-0AA2-C946-978D-8918736C9EF8}"/>
                </a:ext>
              </a:extLst>
            </p:cNvPr>
            <p:cNvCxnSpPr/>
            <p:nvPr/>
          </p:nvCxnSpPr>
          <p:spPr>
            <a:xfrm flipV="1">
              <a:off x="1239715" y="3013543"/>
              <a:ext cx="1405677" cy="870133"/>
            </a:xfrm>
            <a:prstGeom prst="straightConnector1">
              <a:avLst/>
            </a:prstGeom>
            <a:ln w="19050" cmpd="sng">
              <a:solidFill>
                <a:schemeClr val="bg2"/>
              </a:solidFill>
              <a:prstDash val="sysDot"/>
              <a:headEnd w="lg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xmlns="" id="{286D91F0-3A24-5C44-ACEA-615BF9070688}"/>
                </a:ext>
              </a:extLst>
            </p:cNvPr>
            <p:cNvCxnSpPr/>
            <p:nvPr/>
          </p:nvCxnSpPr>
          <p:spPr>
            <a:xfrm flipV="1">
              <a:off x="3500479" y="2196532"/>
              <a:ext cx="1179630" cy="774148"/>
            </a:xfrm>
            <a:prstGeom prst="straightConnector1">
              <a:avLst/>
            </a:prstGeom>
            <a:ln w="19050" cmpd="sng">
              <a:solidFill>
                <a:srgbClr val="C00000"/>
              </a:solidFill>
              <a:prstDash val="sysDot"/>
              <a:headEnd w="lg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367EC539-5B49-D245-B742-51DC2A806F0B}"/>
                </a:ext>
              </a:extLst>
            </p:cNvPr>
            <p:cNvSpPr/>
            <p:nvPr/>
          </p:nvSpPr>
          <p:spPr>
            <a:xfrm>
              <a:off x="1593541" y="4355420"/>
              <a:ext cx="2962525" cy="299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1">
                      <a:lumMod val="5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real</a:t>
              </a:r>
              <a:r>
                <a:rPr lang="en-GB" sz="1400" dirty="0">
                  <a:solidFill>
                    <a:schemeClr val="tx1">
                      <a:lumMod val="5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 / </a:t>
              </a:r>
              <a:r>
                <a:rPr lang="en-GB" sz="1400" dirty="0">
                  <a:solidFill>
                    <a:srgbClr val="C00000"/>
                  </a:solidFill>
                  <a:latin typeface="Helvetica" charset="0"/>
                  <a:ea typeface="Helvetica" charset="0"/>
                  <a:cs typeface="Helvetica" charset="0"/>
                </a:rPr>
                <a:t>projected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72392FE9-C9AB-C44B-8F95-F81C3C88509C}"/>
              </a:ext>
            </a:extLst>
          </p:cNvPr>
          <p:cNvGrpSpPr/>
          <p:nvPr/>
        </p:nvGrpSpPr>
        <p:grpSpPr>
          <a:xfrm>
            <a:off x="4824202" y="2919353"/>
            <a:ext cx="3911926" cy="2973224"/>
            <a:chOff x="7110303" y="3030299"/>
            <a:chExt cx="4106591" cy="300896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D71F5075-4B4D-454D-96B2-6F3481CDBAF6}"/>
                </a:ext>
              </a:extLst>
            </p:cNvPr>
            <p:cNvGrpSpPr/>
            <p:nvPr/>
          </p:nvGrpSpPr>
          <p:grpSpPr>
            <a:xfrm>
              <a:off x="9789129" y="3435178"/>
              <a:ext cx="910820" cy="337590"/>
              <a:chOff x="7536362" y="2120127"/>
              <a:chExt cx="910820" cy="33759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xmlns="" id="{772198C9-FE8A-9748-8BAF-1ABEB486F72D}"/>
                  </a:ext>
                </a:extLst>
              </p:cNvPr>
              <p:cNvSpPr/>
              <p:nvPr/>
            </p:nvSpPr>
            <p:spPr>
              <a:xfrm flipH="1">
                <a:off x="8105600" y="2210942"/>
                <a:ext cx="68345" cy="683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50800" dist="50800" dir="5400000" sx="1000" sy="1000" algn="ctr" rotWithShape="0">
                  <a:srgbClr val="C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xmlns="" id="{213F81BA-79A9-1243-B8EF-6F906AE85AD6}"/>
                  </a:ext>
                </a:extLst>
              </p:cNvPr>
              <p:cNvSpPr/>
              <p:nvPr/>
            </p:nvSpPr>
            <p:spPr>
              <a:xfrm flipH="1">
                <a:off x="8378837" y="2176769"/>
                <a:ext cx="68345" cy="683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50800" dist="50800" dir="5400000" sx="1000" sy="1000" algn="ctr" rotWithShape="0">
                  <a:srgbClr val="C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xmlns="" id="{4C5A280B-EEA2-2B46-9F20-D632B375A1EB}"/>
                  </a:ext>
                </a:extLst>
              </p:cNvPr>
              <p:cNvCxnSpPr/>
              <p:nvPr/>
            </p:nvCxnSpPr>
            <p:spPr>
              <a:xfrm flipV="1">
                <a:off x="7536362" y="2154299"/>
                <a:ext cx="486278" cy="303418"/>
              </a:xfrm>
              <a:prstGeom prst="straightConnector1">
                <a:avLst/>
              </a:prstGeom>
              <a:ln w="19050" cmpd="sng">
                <a:solidFill>
                  <a:srgbClr val="C00000"/>
                </a:solidFill>
                <a:prstDash val="sysDot"/>
                <a:headEnd w="lg" len="med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xmlns="" id="{EA125727-EE0E-614F-BC63-75AE3E18BC64}"/>
                  </a:ext>
                </a:extLst>
              </p:cNvPr>
              <p:cNvSpPr/>
              <p:nvPr/>
            </p:nvSpPr>
            <p:spPr>
              <a:xfrm flipH="1">
                <a:off x="8244745" y="2120127"/>
                <a:ext cx="68345" cy="6834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50800" dist="50800" dir="5400000" sx="1000" sy="1000" algn="ctr" rotWithShape="0">
                  <a:srgbClr val="C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700" b="1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203BD491-B7D7-AF4B-9570-B0CBC552C2CC}"/>
                </a:ext>
              </a:extLst>
            </p:cNvPr>
            <p:cNvGrpSpPr/>
            <p:nvPr/>
          </p:nvGrpSpPr>
          <p:grpSpPr>
            <a:xfrm>
              <a:off x="8410314" y="3429358"/>
              <a:ext cx="1878480" cy="1409989"/>
              <a:chOff x="2947117" y="2046477"/>
              <a:chExt cx="2381441" cy="167181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AF04369B-0658-3541-8877-31C0BF943DC1}"/>
                  </a:ext>
                </a:extLst>
              </p:cNvPr>
              <p:cNvSpPr/>
              <p:nvPr/>
            </p:nvSpPr>
            <p:spPr>
              <a:xfrm>
                <a:off x="3219683" y="3332866"/>
                <a:ext cx="444161" cy="295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00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latin typeface="Helvetica" charset="0"/>
                    <a:ea typeface="Helvetica" charset="0"/>
                    <a:cs typeface="Helvetica" charset="0"/>
                  </a:rPr>
                  <a:t>T2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xmlns="" id="{22264E64-8D74-D448-84CA-7554AE009246}"/>
                  </a:ext>
                </a:extLst>
              </p:cNvPr>
              <p:cNvSpPr/>
              <p:nvPr/>
            </p:nvSpPr>
            <p:spPr>
              <a:xfrm>
                <a:off x="4314410" y="3422841"/>
                <a:ext cx="444161" cy="295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00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latin typeface="Helvetica" charset="0"/>
                    <a:ea typeface="Helvetica" charset="0"/>
                    <a:cs typeface="Helvetica" charset="0"/>
                  </a:rPr>
                  <a:t>T3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id="{4D3C2AE2-1B12-8D45-9421-E42027E948C1}"/>
                  </a:ext>
                </a:extLst>
              </p:cNvPr>
              <p:cNvSpPr/>
              <p:nvPr/>
            </p:nvSpPr>
            <p:spPr>
              <a:xfrm>
                <a:off x="3219683" y="3071255"/>
                <a:ext cx="444161" cy="295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00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latin typeface="Helvetica" charset="0"/>
                    <a:ea typeface="Helvetica" charset="0"/>
                    <a:cs typeface="Helvetica" charset="0"/>
                  </a:rPr>
                  <a:t>T4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AEFF78BD-5CAA-B240-A608-AFE01B521A9A}"/>
                  </a:ext>
                </a:extLst>
              </p:cNvPr>
              <p:cNvSpPr/>
              <p:nvPr/>
            </p:nvSpPr>
            <p:spPr>
              <a:xfrm>
                <a:off x="4314410" y="3135856"/>
                <a:ext cx="444161" cy="295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00" dirty="0">
                    <a:solidFill>
                      <a:schemeClr val="tx1">
                        <a:lumMod val="40000"/>
                        <a:lumOff val="60000"/>
                      </a:schemeClr>
                    </a:solidFill>
                    <a:latin typeface="Helvetica" charset="0"/>
                    <a:ea typeface="Helvetica" charset="0"/>
                    <a:cs typeface="Helvetica" charset="0"/>
                  </a:rPr>
                  <a:t>T5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xmlns="" id="{09B9A7CA-A4D8-B947-BA4F-F0EA981C25C7}"/>
                  </a:ext>
                </a:extLst>
              </p:cNvPr>
              <p:cNvCxnSpPr/>
              <p:nvPr/>
            </p:nvCxnSpPr>
            <p:spPr>
              <a:xfrm>
                <a:off x="3780169" y="3488758"/>
                <a:ext cx="421617" cy="57020"/>
              </a:xfrm>
              <a:prstGeom prst="straightConnector1">
                <a:avLst/>
              </a:prstGeom>
              <a:ln w="3175" cmpd="sng">
                <a:solidFill>
                  <a:schemeClr val="tx1">
                    <a:lumMod val="20000"/>
                    <a:lumOff val="8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xmlns="" id="{C4BF8A2C-36A2-BF4D-9C3C-859A8BF973B7}"/>
                  </a:ext>
                </a:extLst>
              </p:cNvPr>
              <p:cNvCxnSpPr/>
              <p:nvPr/>
            </p:nvCxnSpPr>
            <p:spPr>
              <a:xfrm flipH="1" flipV="1">
                <a:off x="3768943" y="3362368"/>
                <a:ext cx="432842" cy="125943"/>
              </a:xfrm>
              <a:prstGeom prst="straightConnector1">
                <a:avLst/>
              </a:prstGeom>
              <a:ln w="3175" cmpd="sng">
                <a:solidFill>
                  <a:schemeClr val="tx1">
                    <a:lumMod val="20000"/>
                    <a:lumOff val="8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xmlns="" id="{F4F41946-6360-024D-AE15-C9997C6BED92}"/>
                  </a:ext>
                </a:extLst>
              </p:cNvPr>
              <p:cNvCxnSpPr/>
              <p:nvPr/>
            </p:nvCxnSpPr>
            <p:spPr>
              <a:xfrm flipV="1">
                <a:off x="3868647" y="3297142"/>
                <a:ext cx="333139" cy="35723"/>
              </a:xfrm>
              <a:prstGeom prst="straightConnector1">
                <a:avLst/>
              </a:prstGeom>
              <a:ln w="3175" cmpd="sng">
                <a:solidFill>
                  <a:schemeClr val="tx1">
                    <a:lumMod val="20000"/>
                    <a:lumOff val="8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xmlns="" id="{CA214A36-E5A9-4446-8D43-71D6EBC13F79}"/>
                  </a:ext>
                </a:extLst>
              </p:cNvPr>
              <p:cNvCxnSpPr/>
              <p:nvPr/>
            </p:nvCxnSpPr>
            <p:spPr>
              <a:xfrm>
                <a:off x="3589516" y="2163566"/>
                <a:ext cx="362443" cy="223016"/>
              </a:xfrm>
              <a:prstGeom prst="straightConnector1">
                <a:avLst/>
              </a:prstGeom>
              <a:ln w="3175" cmpd="sng">
                <a:solidFill>
                  <a:schemeClr val="bg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xmlns="" id="{AA594E77-95C6-D84A-87FA-3526F43FCD5D}"/>
                  </a:ext>
                </a:extLst>
              </p:cNvPr>
              <p:cNvCxnSpPr/>
              <p:nvPr/>
            </p:nvCxnSpPr>
            <p:spPr>
              <a:xfrm>
                <a:off x="4124908" y="2500533"/>
                <a:ext cx="680613" cy="169539"/>
              </a:xfrm>
              <a:prstGeom prst="straightConnector1">
                <a:avLst/>
              </a:prstGeom>
              <a:ln w="3175" cmpd="sng">
                <a:solidFill>
                  <a:schemeClr val="bg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xmlns="" id="{EBB77D21-3B2A-8C4D-A349-CF1C564F8A4A}"/>
                  </a:ext>
                </a:extLst>
              </p:cNvPr>
              <p:cNvCxnSpPr/>
              <p:nvPr/>
            </p:nvCxnSpPr>
            <p:spPr>
              <a:xfrm flipH="1" flipV="1">
                <a:off x="3760522" y="2734887"/>
                <a:ext cx="1045000" cy="10211"/>
              </a:xfrm>
              <a:prstGeom prst="straightConnector1">
                <a:avLst/>
              </a:prstGeom>
              <a:ln w="3175" cmpd="sng">
                <a:solidFill>
                  <a:schemeClr val="bg2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xmlns="" id="{97B10758-6107-7A49-A381-E2AF462647B2}"/>
                  </a:ext>
                </a:extLst>
              </p:cNvPr>
              <p:cNvSpPr/>
              <p:nvPr/>
            </p:nvSpPr>
            <p:spPr>
              <a:xfrm>
                <a:off x="2947117" y="2046477"/>
                <a:ext cx="529494" cy="295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00" dirty="0">
                    <a:solidFill>
                      <a:schemeClr val="bg2"/>
                    </a:solidFill>
                    <a:latin typeface="Helvetica" charset="0"/>
                    <a:ea typeface="Helvetica" charset="0"/>
                    <a:cs typeface="Helvetica" charset="0"/>
                  </a:rPr>
                  <a:t> M5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0C11F9CB-0736-2F46-B025-180315EB65B2}"/>
                  </a:ext>
                </a:extLst>
              </p:cNvPr>
              <p:cNvSpPr/>
              <p:nvPr/>
            </p:nvSpPr>
            <p:spPr>
              <a:xfrm>
                <a:off x="3930217" y="2143467"/>
                <a:ext cx="529494" cy="295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00" dirty="0">
                    <a:solidFill>
                      <a:schemeClr val="bg2"/>
                    </a:solidFill>
                    <a:latin typeface="Helvetica" charset="0"/>
                    <a:ea typeface="Helvetica" charset="0"/>
                    <a:cs typeface="Helvetica" charset="0"/>
                  </a:rPr>
                  <a:t> M6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6161197D-FE3C-514C-B023-93FA72746A9E}"/>
                  </a:ext>
                </a:extLst>
              </p:cNvPr>
              <p:cNvSpPr/>
              <p:nvPr/>
            </p:nvSpPr>
            <p:spPr>
              <a:xfrm>
                <a:off x="4799064" y="2575156"/>
                <a:ext cx="529494" cy="295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00" dirty="0">
                    <a:solidFill>
                      <a:schemeClr val="bg2"/>
                    </a:solidFill>
                    <a:latin typeface="Helvetica" charset="0"/>
                    <a:ea typeface="Helvetica" charset="0"/>
                    <a:cs typeface="Helvetica" charset="0"/>
                  </a:rPr>
                  <a:t> M7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id="{4B9C69E3-1538-E740-B159-2715502219CA}"/>
                  </a:ext>
                </a:extLst>
              </p:cNvPr>
              <p:cNvSpPr/>
              <p:nvPr/>
            </p:nvSpPr>
            <p:spPr>
              <a:xfrm>
                <a:off x="3267500" y="2567093"/>
                <a:ext cx="499627" cy="295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00" dirty="0">
                    <a:solidFill>
                      <a:schemeClr val="bg2"/>
                    </a:solidFill>
                    <a:latin typeface="Helvetica" charset="0"/>
                    <a:ea typeface="Helvetica" charset="0"/>
                    <a:cs typeface="Helvetica" charset="0"/>
                  </a:rPr>
                  <a:t> S7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DECC3704-81E8-7A46-9AEE-57BEBA31783B}"/>
                </a:ext>
              </a:extLst>
            </p:cNvPr>
            <p:cNvGrpSpPr/>
            <p:nvPr/>
          </p:nvGrpSpPr>
          <p:grpSpPr>
            <a:xfrm>
              <a:off x="7110303" y="3030299"/>
              <a:ext cx="3794538" cy="3008969"/>
              <a:chOff x="4857536" y="1715248"/>
              <a:chExt cx="3794538" cy="300896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A3BF78D6-A96C-544E-9F48-B3609937D92F}"/>
                  </a:ext>
                </a:extLst>
              </p:cNvPr>
              <p:cNvSpPr/>
              <p:nvPr/>
            </p:nvSpPr>
            <p:spPr>
              <a:xfrm rot="16200000">
                <a:off x="4647538" y="2054089"/>
                <a:ext cx="686547" cy="266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50" dirty="0">
                    <a:latin typeface="Helvetica" charset="0"/>
                    <a:ea typeface="Helvetica" charset="0"/>
                    <a:cs typeface="Helvetica" charset="0"/>
                  </a:rPr>
                  <a:t>kB /core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8D713BF4-5915-9743-8D22-B2F1BAC1234D}"/>
                  </a:ext>
                </a:extLst>
              </p:cNvPr>
              <p:cNvSpPr/>
              <p:nvPr/>
            </p:nvSpPr>
            <p:spPr>
              <a:xfrm>
                <a:off x="6438068" y="4111265"/>
                <a:ext cx="929112" cy="2627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050" b="1" dirty="0">
                    <a:latin typeface="Helvetica" charset="0"/>
                    <a:ea typeface="Helvetica" charset="0"/>
                    <a:cs typeface="Helvetica" charset="0"/>
                  </a:rPr>
                  <a:t>Nº of cores</a:t>
                </a: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xmlns="" id="{9C61DB60-5516-5047-B2AA-184B6761684B}"/>
                  </a:ext>
                </a:extLst>
              </p:cNvPr>
              <p:cNvGrpSpPr/>
              <p:nvPr/>
            </p:nvGrpSpPr>
            <p:grpSpPr>
              <a:xfrm>
                <a:off x="4946250" y="1715248"/>
                <a:ext cx="3705824" cy="3008969"/>
                <a:chOff x="4946250" y="1715248"/>
                <a:chExt cx="3705824" cy="3008969"/>
              </a:xfrm>
            </p:grpSpPr>
            <p:graphicFrame>
              <p:nvGraphicFramePr>
                <p:cNvPr id="20" name="Chart 19">
                  <a:extLst>
                    <a:ext uri="{FF2B5EF4-FFF2-40B4-BE49-F238E27FC236}">
                      <a16:creationId xmlns:a16="http://schemas.microsoft.com/office/drawing/2014/main" xmlns="" id="{A1089FC3-4B30-8F41-8D41-267799972ACF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03218282"/>
                    </p:ext>
                  </p:extLst>
                </p:nvPr>
              </p:nvGraphicFramePr>
              <p:xfrm>
                <a:off x="4946250" y="1715248"/>
                <a:ext cx="3705824" cy="242827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xmlns="" id="{3BDF133C-7441-8341-A390-7BF91675D5A5}"/>
                    </a:ext>
                  </a:extLst>
                </p:cNvPr>
                <p:cNvGrpSpPr/>
                <p:nvPr/>
              </p:nvGrpSpPr>
              <p:grpSpPr>
                <a:xfrm>
                  <a:off x="5342607" y="4356288"/>
                  <a:ext cx="3161578" cy="367929"/>
                  <a:chOff x="5342607" y="4356288"/>
                  <a:chExt cx="3161578" cy="367929"/>
                </a:xfrm>
              </p:grpSpPr>
              <p:sp>
                <p:nvSpPr>
                  <p:cNvPr id="22" name="Content Placeholder 2">
                    <a:extLst>
                      <a:ext uri="{FF2B5EF4-FFF2-40B4-BE49-F238E27FC236}">
                        <a16:creationId xmlns:a16="http://schemas.microsoft.com/office/drawing/2014/main" xmlns="" id="{8F6FF090-8E4C-6747-B9E6-D12C14992DB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342607" y="4356288"/>
                    <a:ext cx="3151806" cy="367929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>
                    <a:noAutofit/>
                  </a:bodyPr>
                  <a:lstStyle>
                    <a:lvl1pPr marL="308610" indent="-308610" algn="l" defTabSz="411480" rtl="0" eaLnBrk="1" latinLnBrk="0" hangingPunct="1">
                      <a:spcBef>
                        <a:spcPct val="20000"/>
                      </a:spcBef>
                      <a:buClr>
                        <a:schemeClr val="tx2"/>
                      </a:buClr>
                      <a:buSzPct val="100000"/>
                      <a:buFontTx/>
                      <a:buBlip>
                        <a:blip r:embed="rId4"/>
                      </a:buBlip>
                      <a:defRPr sz="1800" b="0" i="0" kern="1200">
                        <a:solidFill>
                          <a:srgbClr val="000000"/>
                        </a:solidFill>
                        <a:latin typeface="Gill Sans MT"/>
                        <a:ea typeface="+mn-ea"/>
                        <a:cs typeface="Gill Sans MT"/>
                      </a:defRPr>
                    </a:lvl1pPr>
                    <a:lvl2pPr marL="668655" indent="-257175" algn="l" defTabSz="411480" rtl="0" eaLnBrk="1" latinLnBrk="0" hangingPunct="1">
                      <a:spcBef>
                        <a:spcPct val="20000"/>
                      </a:spcBef>
                      <a:buClr>
                        <a:schemeClr val="tx2"/>
                      </a:buClr>
                      <a:buSzPct val="100000"/>
                      <a:buFontTx/>
                      <a:buBlip>
                        <a:blip r:embed="rId5"/>
                      </a:buBlip>
                      <a:defRPr sz="1620" b="0" i="0" kern="1200">
                        <a:solidFill>
                          <a:srgbClr val="000000"/>
                        </a:solidFill>
                        <a:latin typeface="Gill Sans MT"/>
                        <a:ea typeface="+mn-ea"/>
                        <a:cs typeface="Gill Sans MT"/>
                      </a:defRPr>
                    </a:lvl2pPr>
                    <a:lvl3pPr marL="1028700" indent="-205740" algn="l" defTabSz="411480" rtl="0" eaLnBrk="1" latinLnBrk="0" hangingPunct="1">
                      <a:spcBef>
                        <a:spcPct val="20000"/>
                      </a:spcBef>
                      <a:buClr>
                        <a:schemeClr val="tx2"/>
                      </a:buClr>
                      <a:buSzPct val="100000"/>
                      <a:buFontTx/>
                      <a:buBlip>
                        <a:blip r:embed="rId4"/>
                      </a:buBlip>
                      <a:defRPr sz="1440" b="0" i="0" kern="1200">
                        <a:solidFill>
                          <a:srgbClr val="000000"/>
                        </a:solidFill>
                        <a:latin typeface="Gill Sans MT"/>
                        <a:ea typeface="+mn-ea"/>
                        <a:cs typeface="Gill Sans MT"/>
                      </a:defRPr>
                    </a:lvl3pPr>
                    <a:lvl4pPr marL="1440180" indent="-205740" algn="l" defTabSz="411480" rtl="0" eaLnBrk="1" latinLnBrk="0" hangingPunct="1">
                      <a:spcBef>
                        <a:spcPct val="20000"/>
                      </a:spcBef>
                      <a:buClr>
                        <a:schemeClr val="tx2"/>
                      </a:buClr>
                      <a:buSzPct val="100000"/>
                      <a:buFontTx/>
                      <a:buBlip>
                        <a:blip r:embed="rId5"/>
                      </a:buBlip>
                      <a:defRPr sz="1440" b="0" i="0" kern="1200">
                        <a:solidFill>
                          <a:srgbClr val="000000"/>
                        </a:solidFill>
                        <a:latin typeface="Gill Sans MT"/>
                        <a:ea typeface="+mn-ea"/>
                        <a:cs typeface="Gill Sans MT"/>
                      </a:defRPr>
                    </a:lvl4pPr>
                    <a:lvl5pPr marL="1851660" indent="-205740" algn="l" defTabSz="411480" rtl="0" eaLnBrk="1" latinLnBrk="0" hangingPunct="1">
                      <a:spcBef>
                        <a:spcPct val="20000"/>
                      </a:spcBef>
                      <a:buClr>
                        <a:schemeClr val="tx2"/>
                      </a:buClr>
                      <a:buSzPct val="100000"/>
                      <a:buFontTx/>
                      <a:buBlip>
                        <a:blip r:embed="rId4"/>
                      </a:buBlip>
                      <a:defRPr sz="1440" b="0" i="0" kern="1200">
                        <a:solidFill>
                          <a:srgbClr val="000000"/>
                        </a:solidFill>
                        <a:latin typeface="Gill Sans MT"/>
                        <a:ea typeface="+mn-ea"/>
                        <a:cs typeface="Gill Sans MT"/>
                      </a:defRPr>
                    </a:lvl5pPr>
                    <a:lvl6pPr marL="2263140" indent="-205740" algn="l" defTabSz="411480" rtl="0" eaLnBrk="1" latinLnBrk="0" hangingPunct="1">
                      <a:spcBef>
                        <a:spcPct val="20000"/>
                      </a:spcBef>
                      <a:buFont typeface="Arial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674620" indent="-205740" algn="l" defTabSz="411480" rtl="0" eaLnBrk="1" latinLnBrk="0" hangingPunct="1">
                      <a:spcBef>
                        <a:spcPct val="20000"/>
                      </a:spcBef>
                      <a:buFont typeface="Arial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086100" indent="-205740" algn="l" defTabSz="411480" rtl="0" eaLnBrk="1" latinLnBrk="0" hangingPunct="1">
                      <a:spcBef>
                        <a:spcPct val="20000"/>
                      </a:spcBef>
                      <a:buFont typeface="Arial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497580" indent="-205740" algn="l" defTabSz="411480" rtl="0" eaLnBrk="1" latinLnBrk="0" hangingPunct="1">
                      <a:spcBef>
                        <a:spcPct val="20000"/>
                      </a:spcBef>
                      <a:buFont typeface="Arial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None/>
                    </a:pPr>
                    <a:r>
                      <a:rPr lang="en-GB" sz="900" dirty="0">
                        <a:solidFill>
                          <a:schemeClr val="bg2">
                            <a:lumMod val="50000"/>
                          </a:schemeClr>
                        </a:solidFill>
                        <a:latin typeface="Helvetica" charset="0"/>
                        <a:ea typeface="Helvetica" charset="0"/>
                        <a:cs typeface="Helvetica" charset="0"/>
                        <a:sym typeface="Wingdings"/>
                      </a:rPr>
                      <a:t>M5 (28nm) M6(28nm)  M7(20nm)  S7(20nm)</a:t>
                    </a:r>
                  </a:p>
                  <a:p>
                    <a:pPr marL="0" indent="0">
                      <a:buNone/>
                    </a:pPr>
                    <a:r>
                      <a:rPr lang="en-GB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Helvetica" charset="0"/>
                        <a:ea typeface="Helvetica" charset="0"/>
                        <a:cs typeface="Helvetica" charset="0"/>
                      </a:rPr>
                      <a:t>T2 (65nm) </a:t>
                    </a:r>
                    <a:r>
                      <a:rPr lang="en-GB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Helvetica" charset="0"/>
                        <a:ea typeface="Helvetica" charset="0"/>
                        <a:cs typeface="Helvetica" charset="0"/>
                        <a:sym typeface="Wingdings"/>
                      </a:rPr>
                      <a:t> T3</a:t>
                    </a:r>
                    <a:r>
                      <a:rPr lang="en-GB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Helvetica" charset="0"/>
                        <a:ea typeface="Helvetica" charset="0"/>
                        <a:cs typeface="Helvetica" charset="0"/>
                      </a:rPr>
                      <a:t>(40nm) </a:t>
                    </a:r>
                    <a:r>
                      <a:rPr lang="en-GB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Helvetica" charset="0"/>
                        <a:ea typeface="Helvetica" charset="0"/>
                        <a:cs typeface="Helvetica" charset="0"/>
                        <a:sym typeface="Wingdings"/>
                      </a:rPr>
                      <a:t> T4</a:t>
                    </a:r>
                    <a:r>
                      <a:rPr lang="en-GB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Helvetica" charset="0"/>
                        <a:ea typeface="Helvetica" charset="0"/>
                        <a:cs typeface="Helvetica" charset="0"/>
                      </a:rPr>
                      <a:t>(40nm)</a:t>
                    </a:r>
                    <a:r>
                      <a:rPr lang="en-GB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Helvetica" charset="0"/>
                        <a:ea typeface="Helvetica" charset="0"/>
                        <a:cs typeface="Helvetica" charset="0"/>
                        <a:sym typeface="Wingdings"/>
                      </a:rPr>
                      <a:t>  T5</a:t>
                    </a:r>
                    <a:r>
                      <a:rPr lang="en-GB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Helvetica" charset="0"/>
                        <a:ea typeface="Helvetica" charset="0"/>
                        <a:cs typeface="Helvetica" charset="0"/>
                      </a:rPr>
                      <a:t>(28nm)</a:t>
                    </a:r>
                    <a:endParaRPr lang="en-GB" sz="900" dirty="0">
                      <a:solidFill>
                        <a:schemeClr val="bg1">
                          <a:lumMod val="50000"/>
                        </a:schemeClr>
                      </a:solidFill>
                      <a:latin typeface="Helvetica" charset="0"/>
                      <a:ea typeface="Helvetica" charset="0"/>
                      <a:cs typeface="Helvetica" charset="0"/>
                      <a:sym typeface="Wingdings"/>
                    </a:endParaRPr>
                  </a:p>
                </p:txBody>
              </p:sp>
              <p:sp>
                <p:nvSpPr>
                  <p:cNvPr id="23" name="Arc 22">
                    <a:extLst>
                      <a:ext uri="{FF2B5EF4-FFF2-40B4-BE49-F238E27FC236}">
                        <a16:creationId xmlns:a16="http://schemas.microsoft.com/office/drawing/2014/main" xmlns="" id="{D63C0B5E-9A51-EE43-8C52-34C01E90C87D}"/>
                      </a:ext>
                    </a:extLst>
                  </p:cNvPr>
                  <p:cNvSpPr/>
                  <p:nvPr/>
                </p:nvSpPr>
                <p:spPr>
                  <a:xfrm>
                    <a:off x="8139772" y="4447496"/>
                    <a:ext cx="364413" cy="215466"/>
                  </a:xfrm>
                  <a:prstGeom prst="arc">
                    <a:avLst>
                      <a:gd name="adj1" fmla="val 16200000"/>
                      <a:gd name="adj2" fmla="val 4868548"/>
                    </a:avLst>
                  </a:prstGeom>
                  <a:ln w="9525" cmpd="sng">
                    <a:solidFill>
                      <a:schemeClr val="tx1"/>
                    </a:solidFill>
                    <a:headEnd type="triangl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400">
                      <a:latin typeface="Helvetica" charset="0"/>
                      <a:ea typeface="Helvetica" charset="0"/>
                      <a:cs typeface="Helvetica" charset="0"/>
                    </a:endParaRPr>
                  </a:p>
                </p:txBody>
              </p:sp>
            </p:grpSp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C2565A04-3C51-9F43-BC94-0B37BDD93F79}"/>
                </a:ext>
              </a:extLst>
            </p:cNvPr>
            <p:cNvGrpSpPr/>
            <p:nvPr/>
          </p:nvGrpSpPr>
          <p:grpSpPr>
            <a:xfrm>
              <a:off x="10027175" y="4006043"/>
              <a:ext cx="1189719" cy="687806"/>
              <a:chOff x="7774408" y="2690992"/>
              <a:chExt cx="1189719" cy="687806"/>
            </a:xfrm>
          </p:grpSpPr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xmlns="" id="{B3833AA4-2502-E547-AF9B-841831284955}"/>
                  </a:ext>
                </a:extLst>
              </p:cNvPr>
              <p:cNvSpPr/>
              <p:nvPr/>
            </p:nvSpPr>
            <p:spPr>
              <a:xfrm>
                <a:off x="7774408" y="2690992"/>
                <a:ext cx="604429" cy="687806"/>
              </a:xfrm>
              <a:prstGeom prst="arc">
                <a:avLst>
                  <a:gd name="adj1" fmla="val 16200000"/>
                  <a:gd name="adj2" fmla="val 4868548"/>
                </a:avLst>
              </a:prstGeom>
              <a:ln w="9525" cmpd="sng">
                <a:solidFill>
                  <a:schemeClr val="tx1"/>
                </a:solidFill>
                <a:headEnd type="triangl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40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DCF4D9F1-3203-A442-B24A-2599019751D8}"/>
                  </a:ext>
                </a:extLst>
              </p:cNvPr>
              <p:cNvSpPr/>
              <p:nvPr/>
            </p:nvSpPr>
            <p:spPr>
              <a:xfrm>
                <a:off x="8374820" y="2760604"/>
                <a:ext cx="589307" cy="4204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050" dirty="0">
                    <a:latin typeface="Helvetica" charset="0"/>
                    <a:ea typeface="Helvetica" charset="0"/>
                    <a:cs typeface="Helvetica" charset="0"/>
                  </a:rPr>
                  <a:t>L3 </a:t>
                </a:r>
              </a:p>
              <a:p>
                <a:pPr algn="ctr"/>
                <a:r>
                  <a:rPr lang="en-GB" sz="1050" dirty="0">
                    <a:latin typeface="Helvetica" charset="0"/>
                    <a:ea typeface="Helvetica" charset="0"/>
                    <a:cs typeface="Helvetica" charset="0"/>
                  </a:rPr>
                  <a:t>added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866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4956FD-49F3-994B-B28E-4D87C8B3A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advanced CMOS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3327F0B-822A-184D-999A-FB626AEAC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34F1-AF7D-594B-91E6-420A84350B94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794D60D-7DAB-1248-9DF7-AB82EF8842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8463" y="1246108"/>
            <a:ext cx="8337665" cy="1445453"/>
          </a:xfrm>
        </p:spPr>
        <p:txBody>
          <a:bodyPr anchor="ctr">
            <a:noAutofit/>
          </a:bodyPr>
          <a:lstStyle/>
          <a:p>
            <a:r>
              <a:rPr lang="en-US" sz="2100" dirty="0"/>
              <a:t>More cores &amp; more memory mean more connectivity (more wires)</a:t>
            </a:r>
          </a:p>
          <a:p>
            <a:r>
              <a:rPr lang="en-GB" sz="2000" dirty="0"/>
              <a:t>Total wafer cost increases for advanced CMOS </a:t>
            </a:r>
          </a:p>
          <a:p>
            <a:r>
              <a:rPr lang="en-GB" sz="2000" dirty="0">
                <a:solidFill>
                  <a:srgbClr val="941651"/>
                </a:solidFill>
              </a:rPr>
              <a:t>BEOL cost doubles from 14 to 7nm</a:t>
            </a:r>
            <a:endParaRPr lang="en-US" sz="21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DA3B73EE-1DBA-6541-BA75-AE212D21891C}"/>
              </a:ext>
            </a:extLst>
          </p:cNvPr>
          <p:cNvGrpSpPr/>
          <p:nvPr/>
        </p:nvGrpSpPr>
        <p:grpSpPr>
          <a:xfrm>
            <a:off x="534023" y="2906763"/>
            <a:ext cx="3790004" cy="3246104"/>
            <a:chOff x="538242" y="2096433"/>
            <a:chExt cx="5270339" cy="4514001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xmlns="" id="{AA45C243-3DBD-ED42-9E23-00A712C0330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14524961"/>
                </p:ext>
              </p:extLst>
            </p:nvPr>
          </p:nvGraphicFramePr>
          <p:xfrm>
            <a:off x="538242" y="2096433"/>
            <a:ext cx="5270339" cy="40316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xmlns="" id="{2A73331B-2A03-DE41-BCA3-C2DD97D13D84}"/>
                </a:ext>
              </a:extLst>
            </p:cNvPr>
            <p:cNvCxnSpPr/>
            <p:nvPr/>
          </p:nvCxnSpPr>
          <p:spPr>
            <a:xfrm flipV="1">
              <a:off x="1064718" y="3200566"/>
              <a:ext cx="2889396" cy="806659"/>
            </a:xfrm>
            <a:prstGeom prst="straightConnector1">
              <a:avLst/>
            </a:prstGeom>
            <a:ln w="19050" cmpd="sng">
              <a:solidFill>
                <a:schemeClr val="bg2"/>
              </a:solidFill>
              <a:prstDash val="sysDot"/>
              <a:headEnd w="lg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xmlns="" id="{EEBADEAA-4A59-224C-B1AE-FD25907AFE7F}"/>
                </a:ext>
              </a:extLst>
            </p:cNvPr>
            <p:cNvCxnSpPr/>
            <p:nvPr/>
          </p:nvCxnSpPr>
          <p:spPr>
            <a:xfrm flipV="1">
              <a:off x="3954114" y="2723910"/>
              <a:ext cx="1566153" cy="457201"/>
            </a:xfrm>
            <a:prstGeom prst="straightConnector1">
              <a:avLst/>
            </a:prstGeom>
            <a:ln w="19050" cmpd="sng">
              <a:solidFill>
                <a:srgbClr val="C00000"/>
              </a:solidFill>
              <a:prstDash val="sysDot"/>
              <a:headEnd w="lg" len="med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7ADFC43-2C7D-BC44-A7B7-ED80E45F92F8}"/>
                </a:ext>
              </a:extLst>
            </p:cNvPr>
            <p:cNvSpPr/>
            <p:nvPr/>
          </p:nvSpPr>
          <p:spPr>
            <a:xfrm>
              <a:off x="1505439" y="6139644"/>
              <a:ext cx="3444604" cy="470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600" dirty="0">
                  <a:solidFill>
                    <a:schemeClr val="bg1">
                      <a:lumMod val="50000"/>
                    </a:schemeClr>
                  </a:solidFill>
                  <a:latin typeface="Helvetica" charset="0"/>
                  <a:ea typeface="Helvetica" charset="0"/>
                  <a:cs typeface="Helvetica" charset="0"/>
                </a:rPr>
                <a:t>real   </a:t>
              </a:r>
              <a:r>
                <a:rPr lang="en-GB" sz="1600" dirty="0">
                  <a:solidFill>
                    <a:srgbClr val="C00000"/>
                  </a:solidFill>
                  <a:latin typeface="Helvetica" charset="0"/>
                  <a:ea typeface="Helvetica" charset="0"/>
                  <a:cs typeface="Helvetica" charset="0"/>
                </a:rPr>
                <a:t>projected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74F889E-764B-1B4F-9D24-B943FD1F1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019" y="3414288"/>
            <a:ext cx="3272855" cy="2551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DD1B07B-AB60-ED44-95BB-1688437897B0}"/>
              </a:ext>
            </a:extLst>
          </p:cNvPr>
          <p:cNvSpPr/>
          <p:nvPr/>
        </p:nvSpPr>
        <p:spPr>
          <a:xfrm>
            <a:off x="5763180" y="2819813"/>
            <a:ext cx="20345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srgbClr val="3C3C3B">
                    <a:lumMod val="65000"/>
                    <a:lumOff val="35000"/>
                  </a:srgbClr>
                </a:solidFill>
                <a:latin typeface="Helvetica Light" panose="020B0403020202020204" pitchFamily="34" charset="0"/>
                <a:ea typeface="Helvetica" charset="0"/>
                <a:cs typeface="Helvetica" charset="0"/>
              </a:defRPr>
            </a:pPr>
            <a:r>
              <a:rPr lang="en-US" dirty="0">
                <a:latin typeface="Helvetica Light" panose="020B0403020202020204" pitchFamily="34" charset="0"/>
              </a:rPr>
              <a:t>Wafer cost breakdown </a:t>
            </a:r>
          </a:p>
          <a:p>
            <a:pPr algn="ctr">
              <a:defRPr sz="1400" b="0" i="0" u="none" strike="noStrike" kern="1200" spc="0" baseline="0">
                <a:solidFill>
                  <a:srgbClr val="3C3C3B">
                    <a:lumMod val="65000"/>
                    <a:lumOff val="35000"/>
                  </a:srgbClr>
                </a:solidFill>
                <a:latin typeface="Helvetica Light" panose="020B0403020202020204" pitchFamily="34" charset="0"/>
                <a:ea typeface="Helvetica" charset="0"/>
                <a:cs typeface="Helvetica" charset="0"/>
              </a:defRPr>
            </a:pPr>
            <a:r>
              <a:rPr lang="en-US" dirty="0">
                <a:latin typeface="Helvetica Light" panose="020B0403020202020204" pitchFamily="34" charset="0"/>
              </a:rPr>
              <a:t>(relative to 14nm)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9901D536-1BD0-A14D-A212-E60CA8408E12}"/>
              </a:ext>
            </a:extLst>
          </p:cNvPr>
          <p:cNvCxnSpPr>
            <a:cxnSpLocks/>
          </p:cNvCxnSpPr>
          <p:nvPr/>
        </p:nvCxnSpPr>
        <p:spPr>
          <a:xfrm>
            <a:off x="8183172" y="3680134"/>
            <a:ext cx="0" cy="1201431"/>
          </a:xfrm>
          <a:prstGeom prst="straightConnector1">
            <a:avLst/>
          </a:prstGeom>
          <a:ln w="34925">
            <a:solidFill>
              <a:srgbClr val="94165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B2EAEDF2-EA41-8448-AD2F-A92679ECF9BF}"/>
              </a:ext>
            </a:extLst>
          </p:cNvPr>
          <p:cNvCxnSpPr>
            <a:cxnSpLocks/>
          </p:cNvCxnSpPr>
          <p:nvPr/>
        </p:nvCxnSpPr>
        <p:spPr>
          <a:xfrm flipV="1">
            <a:off x="6112236" y="3700766"/>
            <a:ext cx="1494277" cy="782017"/>
          </a:xfrm>
          <a:prstGeom prst="line">
            <a:avLst/>
          </a:prstGeom>
          <a:ln>
            <a:solidFill>
              <a:srgbClr val="9416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7ECD947B-57D6-DF47-A5E8-F2163A678D5E}"/>
              </a:ext>
            </a:extLst>
          </p:cNvPr>
          <p:cNvCxnSpPr>
            <a:cxnSpLocks/>
          </p:cNvCxnSpPr>
          <p:nvPr/>
        </p:nvCxnSpPr>
        <p:spPr>
          <a:xfrm flipV="1">
            <a:off x="6103114" y="4881565"/>
            <a:ext cx="1503399" cy="149574"/>
          </a:xfrm>
          <a:prstGeom prst="line">
            <a:avLst/>
          </a:prstGeom>
          <a:ln>
            <a:solidFill>
              <a:srgbClr val="9416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715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B7EA28-91CE-EA4C-A9FC-F0DBF017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 technology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8FCC7B7-CA79-8E44-9061-6740E7736377}"/>
              </a:ext>
            </a:extLst>
          </p:cNvPr>
          <p:cNvSpPr txBox="1"/>
          <p:nvPr/>
        </p:nvSpPr>
        <p:spPr>
          <a:xfrm>
            <a:off x="395288" y="4480679"/>
            <a:ext cx="2946319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00" dirty="0">
                <a:latin typeface="Helvetica" pitchFamily="2" charset="0"/>
              </a:rPr>
              <a:t>Welcome to :</a:t>
            </a:r>
          </a:p>
        </p:txBody>
      </p:sp>
    </p:spTree>
    <p:extLst>
      <p:ext uri="{BB962C8B-B14F-4D97-AF65-F5344CB8AC3E}">
        <p14:creationId xmlns:p14="http://schemas.microsoft.com/office/powerpoint/2010/main" val="207974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E5F5B8-A699-EA4D-9FFF-FE495A2F0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3D technology enablers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0524E82-9149-9B45-934B-A5DD0E37F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34F1-AF7D-594B-91E6-420A84350B94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3B321E4-FED3-7E43-8D46-DDDE7EB73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1" r="31479" b="20259"/>
          <a:stretch/>
        </p:blipFill>
        <p:spPr>
          <a:xfrm>
            <a:off x="3437221" y="1189408"/>
            <a:ext cx="2527321" cy="2158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4137C04-A7E8-2D40-AC19-27E1244D0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972" b="4065"/>
          <a:stretch/>
        </p:blipFill>
        <p:spPr>
          <a:xfrm>
            <a:off x="6208806" y="1189408"/>
            <a:ext cx="2527321" cy="215804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0DFE0E-5D73-9B4A-A574-146764E6B6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8462" y="3511944"/>
            <a:ext cx="8337665" cy="2711787"/>
          </a:xfrm>
        </p:spPr>
        <p:txBody>
          <a:bodyPr anchor="ctr">
            <a:noAutofit/>
          </a:bodyPr>
          <a:lstStyle/>
          <a:p>
            <a:pPr marL="184150" indent="-184150">
              <a:lnSpc>
                <a:spcPct val="100000"/>
              </a:lnSpc>
            </a:pPr>
            <a:r>
              <a:rPr lang="en-US" sz="1800" b="1" dirty="0">
                <a:solidFill>
                  <a:srgbClr val="941651"/>
                </a:solidFill>
              </a:rPr>
              <a:t>Through Silicon </a:t>
            </a:r>
            <a:r>
              <a:rPr lang="en-US" sz="1800" b="1" dirty="0" err="1">
                <a:solidFill>
                  <a:srgbClr val="941651"/>
                </a:solidFill>
              </a:rPr>
              <a:t>Vias</a:t>
            </a:r>
            <a:r>
              <a:rPr lang="en-US" sz="1800" b="1" dirty="0">
                <a:solidFill>
                  <a:srgbClr val="941651"/>
                </a:solidFill>
              </a:rPr>
              <a:t> (TSVs)</a:t>
            </a:r>
            <a:r>
              <a:rPr lang="en-US" sz="1800" dirty="0"/>
              <a:t> – good Aspect Ratio (AR) is required for higher interconnect density and to keep wafer thin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Minimum </a:t>
            </a:r>
            <a:r>
              <a:rPr lang="en-US" sz="1600" dirty="0" err="1"/>
              <a:t>ø</a:t>
            </a:r>
            <a:r>
              <a:rPr lang="en-US" sz="1600" dirty="0"/>
              <a:t> of 2µm (for min area overhead) &amp; 40µm depth (complex to make) </a:t>
            </a:r>
          </a:p>
          <a:p>
            <a:pPr marL="184150" indent="-184150">
              <a:lnSpc>
                <a:spcPct val="100000"/>
              </a:lnSpc>
            </a:pPr>
            <a:r>
              <a:rPr lang="en-US" sz="1800" b="1" dirty="0">
                <a:solidFill>
                  <a:srgbClr val="941651"/>
                </a:solidFill>
              </a:rPr>
              <a:t>Micro-bumps</a:t>
            </a:r>
            <a:r>
              <a:rPr lang="en-US" sz="1800" dirty="0"/>
              <a:t> – bump flip-chip technology 40µm, significantly larger than 5µm </a:t>
            </a:r>
            <a:r>
              <a:rPr lang="en-US" sz="1800" dirty="0" err="1"/>
              <a:t>øTSVs</a:t>
            </a:r>
            <a:r>
              <a:rPr lang="en-US" sz="1800" dirty="0"/>
              <a:t> (don’t introduce area penalty like TSVs)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To increase the inter-die connectivity density size needs to shrink to 10µm</a:t>
            </a:r>
          </a:p>
          <a:p>
            <a:pPr marL="184150" indent="-184150">
              <a:lnSpc>
                <a:spcPct val="100000"/>
              </a:lnSpc>
            </a:pPr>
            <a:r>
              <a:rPr lang="en-US" sz="1800" b="1" dirty="0">
                <a:solidFill>
                  <a:srgbClr val="941651"/>
                </a:solidFill>
              </a:rPr>
              <a:t>Hybrid W2W bonding</a:t>
            </a:r>
            <a:r>
              <a:rPr lang="en-US" sz="1800" dirty="0"/>
              <a:t> – Cu pads of 1.6µm pitch, could be 0.8µm (aggressive)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FD03B8D-08E4-E84F-ABFD-12DFB00D26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19" r="5720" b="5894"/>
          <a:stretch/>
        </p:blipFill>
        <p:spPr>
          <a:xfrm>
            <a:off x="407873" y="1205217"/>
            <a:ext cx="2642713" cy="212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7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C810F5-120F-BB42-819D-C99438B0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Stacking flavors (die orientation)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1D34122-6177-9843-AC8E-DF420F52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234F1-AF7D-594B-91E6-420A84350B94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AD6049E-885D-7E4F-A92E-68255EAB21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8463" y="1313414"/>
            <a:ext cx="5493290" cy="22814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941651"/>
                </a:solidFill>
              </a:rPr>
              <a:t>Face-to-Back (F2B)</a:t>
            </a:r>
          </a:p>
          <a:p>
            <a:r>
              <a:rPr lang="en-US" sz="2000" dirty="0"/>
              <a:t>TSVs of the bottom die connect to the FEOL of the top die</a:t>
            </a:r>
          </a:p>
          <a:p>
            <a:r>
              <a:rPr lang="en-US" sz="2000" dirty="0"/>
              <a:t>TSVs &amp; </a:t>
            </a:r>
            <a:r>
              <a:rPr lang="en-US" sz="2000" dirty="0" err="1"/>
              <a:t>ubumps</a:t>
            </a:r>
            <a:r>
              <a:rPr lang="en-US" sz="2000" dirty="0"/>
              <a:t> may not be aligned (presence of backside metal layers)</a:t>
            </a:r>
          </a:p>
          <a:p>
            <a:pPr marL="269875" indent="-269875"/>
            <a:r>
              <a:rPr lang="en-US" sz="2000" dirty="0"/>
              <a:t>Not so dense 3D interconnect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D1449F4-9617-EF48-AC17-1FDEC92C6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232" y="1233405"/>
            <a:ext cx="3583440" cy="25294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C603A5A8-B92E-C14D-861D-85D7EE857967}"/>
              </a:ext>
            </a:extLst>
          </p:cNvPr>
          <p:cNvGrpSpPr/>
          <p:nvPr/>
        </p:nvGrpSpPr>
        <p:grpSpPr>
          <a:xfrm>
            <a:off x="463465" y="3594900"/>
            <a:ext cx="8273211" cy="2682515"/>
            <a:chOff x="463465" y="3594900"/>
            <a:chExt cx="8273211" cy="268251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5B389C04-E7C5-0E49-BFE0-D5EAD026C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7214" y="3594900"/>
              <a:ext cx="3109462" cy="2682515"/>
            </a:xfrm>
            <a:prstGeom prst="rect">
              <a:avLst/>
            </a:prstGeom>
          </p:spPr>
        </p:pic>
        <p:sp>
          <p:nvSpPr>
            <p:cNvPr id="8" name="Text Placeholder 3">
              <a:extLst>
                <a:ext uri="{FF2B5EF4-FFF2-40B4-BE49-F238E27FC236}">
                  <a16:creationId xmlns:a16="http://schemas.microsoft.com/office/drawing/2014/main" xmlns="" id="{CFCAC7A5-A4AA-A54E-942B-7BE204BF6A07}"/>
                </a:ext>
              </a:extLst>
            </p:cNvPr>
            <p:cNvSpPr txBox="1">
              <a:spLocks/>
            </p:cNvSpPr>
            <p:nvPr/>
          </p:nvSpPr>
          <p:spPr>
            <a:xfrm>
              <a:off x="463465" y="3842901"/>
              <a:ext cx="5351888" cy="227363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71463" indent="-2714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tabLst/>
                <a:defRPr sz="250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1pPr>
              <a:lvl2pPr marL="625475" indent="-26352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500"/>
                </a:spcAft>
                <a:buSzPct val="75000"/>
                <a:buFont typeface="Courier New" panose="02070309020205020404" pitchFamily="49" charset="0"/>
                <a:buChar char="o"/>
                <a:tabLst/>
                <a:defRPr sz="230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2pPr>
              <a:lvl3pPr marL="1022350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500"/>
                </a:spcAft>
                <a:buFont typeface="Wingdings" pitchFamily="2" charset="2"/>
                <a:buChar char="§"/>
                <a:tabLst/>
                <a:defRPr sz="210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210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900" b="0" i="0" kern="1200">
                  <a:solidFill>
                    <a:schemeClr val="tx1"/>
                  </a:solidFill>
                  <a:latin typeface="Helvetica Light" panose="020B0403020202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b="1" dirty="0">
                  <a:solidFill>
                    <a:srgbClr val="941651"/>
                  </a:solidFill>
                </a:rPr>
                <a:t>Face-to-face (F2F)</a:t>
              </a:r>
            </a:p>
            <a:p>
              <a:pPr indent="-261938"/>
              <a:r>
                <a:rPr lang="en-US" sz="2000" dirty="0"/>
                <a:t>Micro-bumps or Cu-pads, more dense 3D interconnect</a:t>
              </a:r>
            </a:p>
            <a:p>
              <a:pPr indent="-261938"/>
              <a:r>
                <a:rPr lang="en-US" sz="2000" dirty="0"/>
                <a:t>Only two dies in the stack</a:t>
              </a:r>
            </a:p>
            <a:p>
              <a:pPr indent="-261938"/>
              <a:r>
                <a:rPr lang="en-US" sz="2000" dirty="0"/>
                <a:t>Still need TSVs so get out (IO), but their numbers is small (&lt;1k)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58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3C3C3B"/>
      </a:dk1>
      <a:lt1>
        <a:srgbClr val="FFFFFF"/>
      </a:lt1>
      <a:dk2>
        <a:srgbClr val="3F98BD"/>
      </a:dk2>
      <a:lt2>
        <a:srgbClr val="929497"/>
      </a:lt2>
      <a:accent1>
        <a:srgbClr val="90298D"/>
      </a:accent1>
      <a:accent2>
        <a:srgbClr val="36337D"/>
      </a:accent2>
      <a:accent3>
        <a:srgbClr val="1582BE"/>
      </a:accent3>
      <a:accent4>
        <a:srgbClr val="99BDE4"/>
      </a:accent4>
      <a:accent5>
        <a:srgbClr val="C778AD"/>
      </a:accent5>
      <a:accent6>
        <a:srgbClr val="52BDC2"/>
      </a:accent6>
      <a:hlink>
        <a:srgbClr val="3F98BD"/>
      </a:hlink>
      <a:folHlink>
        <a:srgbClr val="2D6C8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ago_4_3_White" id="{98CF5352-D4C1-2445-9BA7-91A4753B4B56}" vid="{1DC63FFD-5C91-4945-B337-72C968968F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1487</TotalTime>
  <Words>1178</Words>
  <Application>Microsoft Office PowerPoint</Application>
  <PresentationFormat>On-screen Show (4:3)</PresentationFormat>
  <Paragraphs>294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Calibri</vt:lpstr>
      <vt:lpstr>Cambria Math</vt:lpstr>
      <vt:lpstr>Courier New</vt:lpstr>
      <vt:lpstr>Gill Sans MT</vt:lpstr>
      <vt:lpstr>Helvetica</vt:lpstr>
      <vt:lpstr>Helvetica Light</vt:lpstr>
      <vt:lpstr>Mangal</vt:lpstr>
      <vt:lpstr>System Font Regular</vt:lpstr>
      <vt:lpstr>Wingdings</vt:lpstr>
      <vt:lpstr>Office Theme</vt:lpstr>
      <vt:lpstr>3D ICs: technology,  system design challenges, solutions &amp; benefits</vt:lpstr>
      <vt:lpstr>Scaling is dead, long live the scaling!</vt:lpstr>
      <vt:lpstr>PowerPoint Presentation</vt:lpstr>
      <vt:lpstr>Design complexity increases</vt:lpstr>
      <vt:lpstr>Area needs</vt:lpstr>
      <vt:lpstr>Cost of advanced CMOS</vt:lpstr>
      <vt:lpstr>3D technology</vt:lpstr>
      <vt:lpstr>Key 3D technology enablers</vt:lpstr>
      <vt:lpstr>Stacking flavors (die orientation)</vt:lpstr>
      <vt:lpstr>Assembly level</vt:lpstr>
      <vt:lpstr>3D tech overview </vt:lpstr>
      <vt:lpstr>3D packaged system</vt:lpstr>
      <vt:lpstr>3D system design challenges</vt:lpstr>
      <vt:lpstr>How to design 3D systems?</vt:lpstr>
      <vt:lpstr>Partitioning automation</vt:lpstr>
      <vt:lpstr>Where to cut 2D system ?  </vt:lpstr>
      <vt:lpstr>Possible gains of 3D ? </vt:lpstr>
      <vt:lpstr>Relation to 3D pitch</vt:lpstr>
      <vt:lpstr>Examples of benefits</vt:lpstr>
      <vt:lpstr>Demonstrators using die-by-die flow</vt:lpstr>
      <vt:lpstr>Logic-on-Logic SoC (16XLDPC)</vt:lpstr>
      <vt:lpstr>3D vs. 2D: WL &amp; Area</vt:lpstr>
      <vt:lpstr>Memory-on-Logic: OpenSPARC core</vt:lpstr>
      <vt:lpstr>2D vs. 3D WL distribution </vt:lpstr>
      <vt:lpstr>Summary &amp; Conclusions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Dragomir Milojevic (UNIV ULB)</dc:creator>
  <cp:lastModifiedBy>Quentin Delhaye</cp:lastModifiedBy>
  <cp:revision>222</cp:revision>
  <dcterms:created xsi:type="dcterms:W3CDTF">2019-01-26T13:51:50Z</dcterms:created>
  <dcterms:modified xsi:type="dcterms:W3CDTF">2019-05-21T23:08:51Z</dcterms:modified>
</cp:coreProperties>
</file>